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8"/>
  </p:notesMasterIdLst>
  <p:handoutMasterIdLst>
    <p:handoutMasterId r:id="rId86"/>
  </p:handoutMasterIdLst>
  <p:sldIdLst>
    <p:sldId id="466" r:id="rId3"/>
    <p:sldId id="419" r:id="rId4"/>
    <p:sldId id="420" r:id="rId5"/>
    <p:sldId id="467" r:id="rId6"/>
    <p:sldId id="421" r:id="rId7"/>
    <p:sldId id="422" r:id="rId9"/>
    <p:sldId id="423" r:id="rId10"/>
    <p:sldId id="347" r:id="rId11"/>
    <p:sldId id="413" r:id="rId12"/>
    <p:sldId id="349" r:id="rId13"/>
    <p:sldId id="350" r:id="rId14"/>
    <p:sldId id="351" r:id="rId15"/>
    <p:sldId id="378" r:id="rId16"/>
    <p:sldId id="418" r:id="rId17"/>
    <p:sldId id="379" r:id="rId18"/>
    <p:sldId id="380" r:id="rId19"/>
    <p:sldId id="353" r:id="rId20"/>
    <p:sldId id="381" r:id="rId21"/>
    <p:sldId id="382" r:id="rId22"/>
    <p:sldId id="383" r:id="rId23"/>
    <p:sldId id="328" r:id="rId24"/>
    <p:sldId id="288" r:id="rId25"/>
    <p:sldId id="286" r:id="rId26"/>
    <p:sldId id="289" r:id="rId27"/>
    <p:sldId id="290" r:id="rId28"/>
    <p:sldId id="291" r:id="rId29"/>
    <p:sldId id="331" r:id="rId30"/>
    <p:sldId id="406" r:id="rId31"/>
    <p:sldId id="407" r:id="rId32"/>
    <p:sldId id="408" r:id="rId33"/>
    <p:sldId id="409" r:id="rId34"/>
    <p:sldId id="424" r:id="rId35"/>
    <p:sldId id="566" r:id="rId36"/>
    <p:sldId id="567" r:id="rId37"/>
    <p:sldId id="410" r:id="rId38"/>
    <p:sldId id="411" r:id="rId39"/>
    <p:sldId id="330" r:id="rId40"/>
    <p:sldId id="329" r:id="rId41"/>
    <p:sldId id="337" r:id="rId42"/>
    <p:sldId id="338" r:id="rId43"/>
    <p:sldId id="340" r:id="rId44"/>
    <p:sldId id="341" r:id="rId45"/>
    <p:sldId id="342" r:id="rId46"/>
    <p:sldId id="343" r:id="rId47"/>
    <p:sldId id="468" r:id="rId48"/>
    <p:sldId id="469" r:id="rId49"/>
    <p:sldId id="425" r:id="rId50"/>
    <p:sldId id="427" r:id="rId51"/>
    <p:sldId id="428" r:id="rId52"/>
    <p:sldId id="429" r:id="rId53"/>
    <p:sldId id="430" r:id="rId54"/>
    <p:sldId id="431" r:id="rId55"/>
    <p:sldId id="540" r:id="rId56"/>
    <p:sldId id="541" r:id="rId57"/>
    <p:sldId id="542" r:id="rId58"/>
    <p:sldId id="543" r:id="rId59"/>
    <p:sldId id="544" r:id="rId60"/>
    <p:sldId id="545" r:id="rId61"/>
    <p:sldId id="546" r:id="rId62"/>
    <p:sldId id="547" r:id="rId63"/>
    <p:sldId id="556" r:id="rId64"/>
    <p:sldId id="557" r:id="rId65"/>
    <p:sldId id="570" r:id="rId66"/>
    <p:sldId id="610" r:id="rId67"/>
    <p:sldId id="608" r:id="rId68"/>
    <p:sldId id="611" r:id="rId69"/>
    <p:sldId id="614" r:id="rId70"/>
    <p:sldId id="612" r:id="rId71"/>
    <p:sldId id="530" r:id="rId72"/>
    <p:sldId id="613" r:id="rId73"/>
    <p:sldId id="533" r:id="rId74"/>
    <p:sldId id="517" r:id="rId75"/>
    <p:sldId id="528" r:id="rId76"/>
    <p:sldId id="520" r:id="rId77"/>
    <p:sldId id="615" r:id="rId78"/>
    <p:sldId id="616" r:id="rId79"/>
    <p:sldId id="532" r:id="rId80"/>
    <p:sldId id="426" r:id="rId81"/>
    <p:sldId id="534" r:id="rId82"/>
    <p:sldId id="568" r:id="rId83"/>
    <p:sldId id="569" r:id="rId84"/>
    <p:sldId id="571" r:id="rId85"/>
  </p:sldIdLst>
  <p:sldSz cx="9144000" cy="6858000" type="screen4x3"/>
  <p:notesSz cx="6858000" cy="9144000"/>
  <p:embeddedFontLst>
    <p:embeddedFont>
      <p:font typeface="微軟正黑體" panose="020B0604030504040204" pitchFamily="34" charset="-120"/>
      <p:regular r:id="rId91"/>
    </p:embeddedFont>
    <p:embeddedFont>
      <p:font typeface="Georgia" panose="02040502050405020303" pitchFamily="18" charset="0"/>
      <p:regular r:id="rId92"/>
      <p:bold r:id="rId93"/>
      <p:italic r:id="rId94"/>
      <p:boldItalic r:id="rId95"/>
    </p:embeddedFont>
    <p:embeddedFont>
      <p:font typeface="Arial Narrow" panose="020B0606020202030204" pitchFamily="34" charset="0"/>
      <p:regular r:id="rId96"/>
      <p:bold r:id="rId97"/>
      <p:italic r:id="rId98"/>
      <p:boldItalic r:id="rId99"/>
    </p:embeddedFont>
    <p:embeddedFont>
      <p:font typeface="新細明體" panose="02020500000000000000" charset="-120"/>
      <p:regular r:id="rId100"/>
    </p:embeddedFont>
    <p:embeddedFont>
      <p:font typeface="Calibri" panose="020F0502020204030204" charset="0"/>
      <p:regular r:id="rId101"/>
      <p:bold r:id="rId102"/>
      <p:italic r:id="rId103"/>
      <p:boldItalic r:id="rId104"/>
    </p:embeddedFont>
  </p:embeddedFontLst>
  <p:defaultTextStyle>
    <a:defPPr>
      <a:defRPr lang="zh-TW"/>
    </a:defPPr>
    <a:lvl1pPr marL="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javid" initials="m" lastIdx="4" clrIdx="0"/>
  <p:cmAuthor id="2" name="Mick Alberts" initials="M" lastIdx="32" clrIdx="1"/>
  <p:cmAuthor id="3" name="kfeige" initials="k" lastIdx="11" clrIdx="2"/>
  <p:cmAuthor id="4" name="Ginny" initials="G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174" autoAdjust="0"/>
    <p:restoredTop sz="82633" autoAdjust="0"/>
  </p:normalViewPr>
  <p:slideViewPr>
    <p:cSldViewPr>
      <p:cViewPr varScale="1">
        <p:scale>
          <a:sx n="60" d="100"/>
          <a:sy n="60" d="100"/>
        </p:scale>
        <p:origin x="-1758" y="-84"/>
      </p:cViewPr>
      <p:guideLst>
        <p:guide orient="horz" pos="2124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31"/>
        <p:guide pos="217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9.fntdata"/><Relationship Id="rId98" Type="http://schemas.openxmlformats.org/officeDocument/2006/relationships/font" Target="fonts/font8.fntdata"/><Relationship Id="rId97" Type="http://schemas.openxmlformats.org/officeDocument/2006/relationships/font" Target="fonts/font7.fntdata"/><Relationship Id="rId96" Type="http://schemas.openxmlformats.org/officeDocument/2006/relationships/font" Target="fonts/font6.fntdata"/><Relationship Id="rId95" Type="http://schemas.openxmlformats.org/officeDocument/2006/relationships/font" Target="fonts/font5.fntdata"/><Relationship Id="rId94" Type="http://schemas.openxmlformats.org/officeDocument/2006/relationships/font" Target="fonts/font4.fntdata"/><Relationship Id="rId93" Type="http://schemas.openxmlformats.org/officeDocument/2006/relationships/font" Target="fonts/font3.fntdata"/><Relationship Id="rId92" Type="http://schemas.openxmlformats.org/officeDocument/2006/relationships/font" Target="fonts/font2.fntdata"/><Relationship Id="rId91" Type="http://schemas.openxmlformats.org/officeDocument/2006/relationships/font" Target="fonts/font1.fntdata"/><Relationship Id="rId90" Type="http://schemas.openxmlformats.org/officeDocument/2006/relationships/commentAuthors" Target="commentAuthors.xml"/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4" Type="http://schemas.openxmlformats.org/officeDocument/2006/relationships/font" Target="fonts/font14.fntdata"/><Relationship Id="rId103" Type="http://schemas.openxmlformats.org/officeDocument/2006/relationships/font" Target="fonts/font13.fntdata"/><Relationship Id="rId102" Type="http://schemas.openxmlformats.org/officeDocument/2006/relationships/font" Target="fonts/font12.fntdata"/><Relationship Id="rId101" Type="http://schemas.openxmlformats.org/officeDocument/2006/relationships/font" Target="fonts/font11.fntdata"/><Relationship Id="rId100" Type="http://schemas.openxmlformats.org/officeDocument/2006/relationships/font" Target="fonts/font10.fntdata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D83FDC75-7F73-4A4A-A77C-09AADF00E0EA}" type="datetimeFigureOut">
              <a:rPr lang="en-US" altLang="zh-TW" smtClean="0"/>
            </a:fld>
            <a:endParaRPr 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459226BF-1F13-42D3-80DC-373E7ADD1EBC}" type="slidenum">
              <a:rPr lang="zh-TW" smtClean="0"/>
            </a:fld>
            <a:endParaRPr 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48AEF76B-3757-4A0B-AF93-28494465C1DD}" type="datetimeFigureOut">
              <a:rPr/>
            </a:fld>
            <a:endParaRPr lang="zh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  <a:endParaRPr lang="zh-TW"/>
          </a:p>
          <a:p>
            <a:pPr lvl="1"/>
            <a:r>
              <a:rPr lang="zh-TW"/>
              <a:t>第二層</a:t>
            </a:r>
            <a:endParaRPr lang="zh-TW"/>
          </a:p>
          <a:p>
            <a:pPr lvl="2"/>
            <a:r>
              <a:rPr lang="zh-TW"/>
              <a:t>第三層</a:t>
            </a:r>
            <a:endParaRPr lang="zh-TW"/>
          </a:p>
          <a:p>
            <a:pPr lvl="3"/>
            <a:r>
              <a:rPr lang="zh-TW"/>
              <a:t>第四層</a:t>
            </a:r>
            <a:endParaRPr lang="zh-TW"/>
          </a:p>
          <a:p>
            <a:pPr lvl="4"/>
            <a:r>
              <a:rPr lang="zh-TW"/>
              <a:t>第五層</a:t>
            </a:r>
            <a:endParaRPr 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75693FD4-8F83-4EF7-AC3F-0DC0388986B0}" type="slidenum">
              <a:rPr/>
            </a:fld>
            <a:endParaRPr 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TW" altLang="en-US" sz="1200" b="0" dirty="0">
                <a:latin typeface="Arial" panose="020B0604020202020204" pitchFamily="34" charset="0"/>
                <a:ea typeface="新細明體" panose="02020500000000000000" charset="-120"/>
              </a:rPr>
            </a:fld>
            <a:endParaRPr lang="zh-TW" altLang="en-US" sz="1200" b="0" dirty="0">
              <a:latin typeface="Arial" panose="020B0604020202020204" pitchFamily="34" charset="0"/>
              <a:ea typeface="新細明體" panose="02020500000000000000" charset="-120"/>
            </a:endParaRPr>
          </a:p>
        </p:txBody>
      </p:sp>
      <p:sp>
        <p:nvSpPr>
          <p:cNvPr id="50179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TW" altLang="en-US" dirty="0">
              <a:ea typeface="新細明體" panose="02020500000000000000" charset="-12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6290" name="投影片圖像版面配置區 39628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96291" name="文字版面配置區 39629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  <p:sp>
        <p:nvSpPr>
          <p:cNvPr id="2" name="投影片編號版面配置區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US" sz="1200" dirty="0"/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TW" altLang="en-US" sz="1200" b="0" dirty="0">
                <a:latin typeface="Arial" panose="020B0604020202020204" pitchFamily="34" charset="0"/>
                <a:ea typeface="新細明體" panose="02020500000000000000" charset="-120"/>
              </a:rPr>
            </a:fld>
            <a:endParaRPr lang="zh-TW" altLang="en-US" sz="1200" b="0" dirty="0">
              <a:latin typeface="Arial" panose="020B0604020202020204" pitchFamily="34" charset="0"/>
              <a:ea typeface="新細明體" panose="02020500000000000000" charset="-120"/>
            </a:endParaRPr>
          </a:p>
        </p:txBody>
      </p:sp>
      <p:sp>
        <p:nvSpPr>
          <p:cNvPr id="51203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120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TW" altLang="en-US" b="1" dirty="0">
              <a:ea typeface="新細明體" panose="02020500000000000000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TW"/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</a:fld>
            <a:endParaRPr 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TW" smtClean="0"/>
            </a:fld>
            <a:endParaRPr lang="zh-TW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TW"/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</a:fld>
            <a:endParaRPr 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TW"/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</a:fld>
            <a:endParaRPr 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zh-TW"/>
            </a:pPr>
            <a:endParaRPr 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altLang="zh-TW" smtClean="0"/>
            </a:fld>
            <a:endParaRPr 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TW" altLang="en-US" sz="1200" b="0" dirty="0">
                <a:latin typeface="Arial" panose="020B0604020202020204" pitchFamily="34" charset="0"/>
                <a:ea typeface="新細明體" panose="02020500000000000000" charset="-120"/>
              </a:rPr>
            </a:fld>
            <a:endParaRPr lang="zh-TW" altLang="en-US" sz="1200" b="0" dirty="0">
              <a:latin typeface="Arial" panose="020B0604020202020204" pitchFamily="34" charset="0"/>
              <a:ea typeface="新細明體" panose="02020500000000000000" charset="-120"/>
            </a:endParaRPr>
          </a:p>
        </p:txBody>
      </p:sp>
      <p:sp>
        <p:nvSpPr>
          <p:cNvPr id="53251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325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TW" altLang="en-US" b="1" dirty="0">
              <a:ea typeface="新細明體" panose="02020500000000000000" charset="-12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altLang="zh-TW" smtClean="0"/>
            </a:fld>
            <a:endParaRPr 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 eaLnBrk="1" latinLnBrk="0" hangingPunct="1">
              <a:defRPr kumimoji="0" lang="zh-TW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zh-TW"/>
              <a:t>按一下以編輯母片標題樣式</a:t>
            </a:r>
            <a:endParaRPr kumimoji="0" lang="zh-TW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zh-TW" sz="2000" b="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4572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zh-TW" altLang="en-US" smtClean="0"/>
              <a:t>按一下以編輯母片副標題樣式</a:t>
            </a:r>
            <a:endParaRPr lang="zh-TW" altLang="en-US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zh-TW" sz="2000" baseline="0"/>
            </a:lvl1pPr>
          </a:lstStyle>
          <a:p>
            <a:r>
              <a:rPr kumimoji="0" lang="zh-TW"/>
              <a:t>公司標誌</a:t>
            </a:r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TW" altLang="en-US" smtClean="0"/>
              <a:t>按一下以編輯母片標題樣式</a:t>
            </a:r>
            <a:endParaRPr lang="zh-TW" alt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僅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7788"/>
            <a:ext cx="7391400" cy="68421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050925" y="1447800"/>
            <a:ext cx="3436938" cy="46942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0263" y="1447800"/>
            <a:ext cx="3436937" cy="2270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0263" y="3870325"/>
            <a:ext cx="3436937" cy="227171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77788"/>
            <a:ext cx="7391400" cy="68421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050925" y="1447800"/>
            <a:ext cx="3436938" cy="46942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0263" y="1447800"/>
            <a:ext cx="3436937" cy="46942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 eaLnBrk="1" latinLnBrk="0" hangingPunct="1">
              <a:defRPr kumimoji="0" lang="zh-TW" sz="4000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zh-TW"/>
              <a:t>按一下以編輯母片標題樣式</a:t>
            </a:r>
            <a:endParaRPr kumimoji="0" lang="zh-TW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zh-TW" sz="1800"/>
            </a:lvl1pPr>
          </a:lstStyle>
          <a:p>
            <a:r>
              <a:rPr kumimoji="0" lang="zh-TW"/>
              <a:t>公司標誌</a:t>
            </a:r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 eaLnBrk="1" latinLnBrk="0" hangingPunct="1">
              <a:defRPr kumimoji="0" lang="zh-TW"/>
            </a:lvl1pPr>
          </a:lstStyle>
          <a:p>
            <a:r>
              <a:rPr kumimoji="0" lang="zh-TW"/>
              <a:t>按一下以編輯母片標題樣式</a:t>
            </a:r>
            <a:endParaRPr kumimoji="0" lang="zh-TW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 eaLnBrk="1" latinLnBrk="0" hangingPunct="1">
              <a:defRPr kumimoji="0" lang="zh-TW" sz="3200">
                <a:latin typeface="+mn-lt"/>
              </a:defRPr>
            </a:lvl1pPr>
            <a:lvl2pPr eaLnBrk="1" latinLnBrk="0" hangingPunct="1">
              <a:defRPr kumimoji="0" lang="zh-TW" sz="2800">
                <a:latin typeface="+mn-lt"/>
              </a:defRPr>
            </a:lvl2pPr>
            <a:lvl3pPr eaLnBrk="1" latinLnBrk="0" hangingPunct="1">
              <a:defRPr kumimoji="0" lang="zh-TW" sz="2400">
                <a:latin typeface="+mn-lt"/>
              </a:defRPr>
            </a:lvl3pPr>
            <a:lvl4pPr eaLnBrk="1" latinLnBrk="0" hangingPunct="1">
              <a:defRPr kumimoji="0" lang="zh-TW" sz="2400">
                <a:latin typeface="+mn-lt"/>
              </a:defRPr>
            </a:lvl4pPr>
            <a:lvl5pPr eaLnBrk="1" latinLnBrk="0" hangingPunct="1">
              <a:defRPr kumimoji="0" lang="zh-TW" sz="2400">
                <a:latin typeface="+mn-lt"/>
              </a:defRPr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 eaLnBrk="1" latinLnBrk="0" hangingPunct="1"/>
            <a:r>
              <a:rPr lang="zh-TW" altLang="en-US" smtClean="0"/>
              <a:t>第二層</a:t>
            </a:r>
            <a:endParaRPr lang="zh-TW" altLang="en-US" smtClean="0"/>
          </a:p>
          <a:p>
            <a:pPr lvl="2" eaLnBrk="1" latinLnBrk="0" hangingPunct="1"/>
            <a:r>
              <a:rPr lang="zh-TW" altLang="en-US" smtClean="0"/>
              <a:t>第三層</a:t>
            </a:r>
            <a:endParaRPr lang="zh-TW" altLang="en-US" smtClean="0"/>
          </a:p>
          <a:p>
            <a:pPr lvl="3" eaLnBrk="1" latinLnBrk="0" hangingPunct="1"/>
            <a:r>
              <a:rPr lang="zh-TW" altLang="en-US" smtClean="0"/>
              <a:t>第四層</a:t>
            </a:r>
            <a:endParaRPr lang="zh-TW" altLang="en-US" smtClean="0"/>
          </a:p>
          <a:p>
            <a:pPr lvl="4" eaLnBrk="1" latinLnBrk="0" hangingPunct="1"/>
            <a:r>
              <a:rPr lang="zh-TW" altLang="en-US" smtClean="0"/>
              <a:t>第五層</a:t>
            </a:r>
            <a:endParaRPr lang="zh-TW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二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TW" altLang="en-US" smtClean="0"/>
              <a:t>按一下以編輯母片標題樣式</a:t>
            </a:r>
            <a:endParaRPr lang="zh-TW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 eaLnBrk="1" latinLnBrk="0" hangingPunct="1">
              <a:defRPr kumimoji="0" lang="zh-TW" sz="2800"/>
            </a:lvl1pPr>
            <a:lvl2pPr eaLnBrk="1" latinLnBrk="0" hangingPunct="1">
              <a:defRPr kumimoji="0" lang="zh-TW" sz="2400"/>
            </a:lvl2pPr>
            <a:lvl3pPr eaLnBrk="1" latinLnBrk="0" hangingPunct="1">
              <a:defRPr kumimoji="0" lang="zh-TW" sz="2000"/>
            </a:lvl3pPr>
            <a:lvl4pPr eaLnBrk="1" latinLnBrk="0" hangingPunct="1">
              <a:defRPr kumimoji="0" lang="zh-TW" sz="1800"/>
            </a:lvl4pPr>
            <a:lvl5pPr eaLnBrk="1" latinLnBrk="0" hangingPunct="1">
              <a:defRPr kumimoji="0" lang="zh-TW" sz="1800"/>
            </a:lvl5pPr>
            <a:lvl6pPr eaLnBrk="1" latinLnBrk="0" hangingPunct="1">
              <a:defRPr kumimoji="0" lang="zh-TW" sz="1800"/>
            </a:lvl6pPr>
            <a:lvl7pPr eaLnBrk="1" latinLnBrk="0" hangingPunct="1">
              <a:defRPr kumimoji="0" lang="zh-TW" sz="1800"/>
            </a:lvl7pPr>
            <a:lvl8pPr eaLnBrk="1" latinLnBrk="0" hangingPunct="1">
              <a:defRPr kumimoji="0" lang="zh-TW" sz="1800"/>
            </a:lvl8pPr>
            <a:lvl9pPr eaLnBrk="1" latinLnBrk="0" hangingPunct="1">
              <a:defRPr kumimoji="0" lang="zh-TW"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 eaLnBrk="1" latinLnBrk="0" hangingPunct="1"/>
            <a:r>
              <a:rPr lang="zh-TW" altLang="en-US" smtClean="0"/>
              <a:t>第二層</a:t>
            </a:r>
            <a:endParaRPr lang="zh-TW" altLang="en-US" smtClean="0"/>
          </a:p>
          <a:p>
            <a:pPr lvl="2" eaLnBrk="1" latinLnBrk="0" hangingPunct="1"/>
            <a:r>
              <a:rPr lang="zh-TW" altLang="en-US" smtClean="0"/>
              <a:t>第三層</a:t>
            </a:r>
            <a:endParaRPr lang="zh-TW" altLang="en-US" smtClean="0"/>
          </a:p>
          <a:p>
            <a:pPr lvl="3" eaLnBrk="1" latinLnBrk="0" hangingPunct="1"/>
            <a:r>
              <a:rPr lang="zh-TW" altLang="en-US" smtClean="0"/>
              <a:t>第四層</a:t>
            </a:r>
            <a:endParaRPr lang="zh-TW" altLang="en-US" smtClean="0"/>
          </a:p>
          <a:p>
            <a:pPr lvl="4" eaLnBrk="1" latinLnBrk="0" hangingPunct="1"/>
            <a:r>
              <a:rPr lang="zh-TW" altLang="en-US" smtClean="0"/>
              <a:t>第五層</a:t>
            </a:r>
            <a:endParaRPr lang="zh-TW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 eaLnBrk="1" latinLnBrk="0" hangingPunct="1">
              <a:defRPr kumimoji="0" lang="zh-TW" sz="2800"/>
            </a:lvl1pPr>
            <a:lvl2pPr eaLnBrk="1" latinLnBrk="0" hangingPunct="1">
              <a:defRPr kumimoji="0" lang="zh-TW" sz="2400"/>
            </a:lvl2pPr>
            <a:lvl3pPr eaLnBrk="1" latinLnBrk="0" hangingPunct="1">
              <a:defRPr kumimoji="0" lang="zh-TW" sz="2000"/>
            </a:lvl3pPr>
            <a:lvl4pPr eaLnBrk="1" latinLnBrk="0" hangingPunct="1">
              <a:defRPr kumimoji="0" lang="zh-TW" sz="1800"/>
            </a:lvl4pPr>
            <a:lvl5pPr eaLnBrk="1" latinLnBrk="0" hangingPunct="1">
              <a:defRPr kumimoji="0" lang="zh-TW" sz="1800"/>
            </a:lvl5pPr>
            <a:lvl6pPr eaLnBrk="1" latinLnBrk="0" hangingPunct="1">
              <a:defRPr kumimoji="0" lang="zh-TW" sz="1800"/>
            </a:lvl6pPr>
            <a:lvl7pPr eaLnBrk="1" latinLnBrk="0" hangingPunct="1">
              <a:defRPr kumimoji="0" lang="zh-TW" sz="1800"/>
            </a:lvl7pPr>
            <a:lvl8pPr eaLnBrk="1" latinLnBrk="0" hangingPunct="1">
              <a:defRPr kumimoji="0" lang="zh-TW" sz="1800"/>
            </a:lvl8pPr>
            <a:lvl9pPr eaLnBrk="1" latinLnBrk="0" hangingPunct="1">
              <a:defRPr kumimoji="0" lang="zh-TW" sz="18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 eaLnBrk="1" latinLnBrk="0" hangingPunct="1"/>
            <a:r>
              <a:rPr lang="zh-TW" altLang="en-US" smtClean="0"/>
              <a:t>第二層</a:t>
            </a:r>
            <a:endParaRPr lang="zh-TW" altLang="en-US" smtClean="0"/>
          </a:p>
          <a:p>
            <a:pPr lvl="2" eaLnBrk="1" latinLnBrk="0" hangingPunct="1"/>
            <a:r>
              <a:rPr lang="zh-TW" altLang="en-US" smtClean="0"/>
              <a:t>第三層</a:t>
            </a:r>
            <a:endParaRPr lang="zh-TW" altLang="en-US" smtClean="0"/>
          </a:p>
          <a:p>
            <a:pPr lvl="3" eaLnBrk="1" latinLnBrk="0" hangingPunct="1"/>
            <a:r>
              <a:rPr lang="zh-TW" altLang="en-US" smtClean="0"/>
              <a:t>第四層</a:t>
            </a:r>
            <a:endParaRPr lang="zh-TW" altLang="en-US" smtClean="0"/>
          </a:p>
          <a:p>
            <a:pPr lvl="4" eaLnBrk="1" latinLnBrk="0" hangingPunct="1"/>
            <a:r>
              <a:rPr lang="zh-TW" altLang="en-US" smtClean="0"/>
              <a:t>第五層</a:t>
            </a:r>
            <a:endParaRPr lang="zh-TW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對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zh-TW"/>
            </a:lvl1pPr>
          </a:lstStyle>
          <a:p>
            <a:pPr eaLnBrk="1" latinLnBrk="0" hangingPunct="1"/>
            <a:r>
              <a:rPr lang="zh-TW" altLang="en-US" smtClean="0"/>
              <a:t>按一下以編輯母片標題樣式</a:t>
            </a:r>
            <a:endParaRPr lang="zh-TW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zh-TW" sz="2400" b="1"/>
            </a:lvl1pPr>
            <a:lvl2pPr marL="457200" indent="0" eaLnBrk="1" latinLnBrk="0" hangingPunct="1">
              <a:buNone/>
              <a:defRPr kumimoji="0" lang="zh-TW" sz="2000" b="1"/>
            </a:lvl2pPr>
            <a:lvl3pPr marL="914400" indent="0" eaLnBrk="1" latinLnBrk="0" hangingPunct="1">
              <a:buNone/>
              <a:defRPr kumimoji="0" lang="zh-TW" sz="1800" b="1"/>
            </a:lvl3pPr>
            <a:lvl4pPr marL="1371600" indent="0" eaLnBrk="1" latinLnBrk="0" hangingPunct="1">
              <a:buNone/>
              <a:defRPr kumimoji="0" lang="zh-TW" sz="1600" b="1"/>
            </a:lvl4pPr>
            <a:lvl5pPr marL="1828800" indent="0" eaLnBrk="1" latinLnBrk="0" hangingPunct="1">
              <a:buNone/>
              <a:defRPr kumimoji="0" lang="zh-TW" sz="1600" b="1"/>
            </a:lvl5pPr>
            <a:lvl6pPr marL="2286000" indent="0" eaLnBrk="1" latinLnBrk="0" hangingPunct="1">
              <a:buNone/>
              <a:defRPr kumimoji="0" lang="zh-TW" sz="1600" b="1"/>
            </a:lvl6pPr>
            <a:lvl7pPr marL="2743200" indent="0" eaLnBrk="1" latinLnBrk="0" hangingPunct="1">
              <a:buNone/>
              <a:defRPr kumimoji="0" lang="zh-TW" sz="1600" b="1"/>
            </a:lvl7pPr>
            <a:lvl8pPr marL="3200400" indent="0" eaLnBrk="1" latinLnBrk="0" hangingPunct="1">
              <a:buNone/>
              <a:defRPr kumimoji="0" lang="zh-TW" sz="1600" b="1"/>
            </a:lvl8pPr>
            <a:lvl9pPr marL="3657600" indent="0" eaLnBrk="1" latinLnBrk="0" hangingPunct="1">
              <a:buNone/>
              <a:defRPr kumimoji="0" lang="zh-TW" sz="1600" b="1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 eaLnBrk="1" latinLnBrk="0" hangingPunct="1">
              <a:defRPr kumimoji="0" lang="zh-TW" sz="2400"/>
            </a:lvl1pPr>
            <a:lvl2pPr eaLnBrk="1" latinLnBrk="0" hangingPunct="1">
              <a:defRPr kumimoji="0" lang="zh-TW" sz="2000"/>
            </a:lvl2pPr>
            <a:lvl3pPr eaLnBrk="1" latinLnBrk="0" hangingPunct="1">
              <a:defRPr kumimoji="0" lang="zh-TW" sz="1800"/>
            </a:lvl3pPr>
            <a:lvl4pPr eaLnBrk="1" latinLnBrk="0" hangingPunct="1">
              <a:defRPr kumimoji="0" lang="zh-TW" sz="1600"/>
            </a:lvl4pPr>
            <a:lvl5pPr eaLnBrk="1" latinLnBrk="0" hangingPunct="1">
              <a:defRPr kumimoji="0" lang="zh-TW" sz="1600"/>
            </a:lvl5pPr>
            <a:lvl6pPr eaLnBrk="1" latinLnBrk="0" hangingPunct="1">
              <a:defRPr kumimoji="0" lang="zh-TW" sz="1600"/>
            </a:lvl6pPr>
            <a:lvl7pPr eaLnBrk="1" latinLnBrk="0" hangingPunct="1">
              <a:defRPr kumimoji="0" lang="zh-TW" sz="1600"/>
            </a:lvl7pPr>
            <a:lvl8pPr eaLnBrk="1" latinLnBrk="0" hangingPunct="1">
              <a:defRPr kumimoji="0" lang="zh-TW" sz="1600"/>
            </a:lvl8pPr>
            <a:lvl9pPr eaLnBrk="1" latinLnBrk="0" hangingPunct="1">
              <a:defRPr kumimoji="0" lang="zh-TW"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 eaLnBrk="1" latinLnBrk="0" hangingPunct="1"/>
            <a:r>
              <a:rPr lang="zh-TW" altLang="en-US" smtClean="0"/>
              <a:t>第二層</a:t>
            </a:r>
            <a:endParaRPr lang="zh-TW" altLang="en-US" smtClean="0"/>
          </a:p>
          <a:p>
            <a:pPr lvl="2" eaLnBrk="1" latinLnBrk="0" hangingPunct="1"/>
            <a:r>
              <a:rPr lang="zh-TW" altLang="en-US" smtClean="0"/>
              <a:t>第三層</a:t>
            </a:r>
            <a:endParaRPr lang="zh-TW" altLang="en-US" smtClean="0"/>
          </a:p>
          <a:p>
            <a:pPr lvl="3" eaLnBrk="1" latinLnBrk="0" hangingPunct="1"/>
            <a:r>
              <a:rPr lang="zh-TW" altLang="en-US" smtClean="0"/>
              <a:t>第四層</a:t>
            </a:r>
            <a:endParaRPr lang="zh-TW" altLang="en-US" smtClean="0"/>
          </a:p>
          <a:p>
            <a:pPr lvl="4" eaLnBrk="1" latinLnBrk="0" hangingPunct="1"/>
            <a:r>
              <a:rPr lang="zh-TW" altLang="en-US" smtClean="0"/>
              <a:t>第五層</a:t>
            </a:r>
            <a:endParaRPr lang="zh-TW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zh-TW" sz="2400" b="1"/>
            </a:lvl1pPr>
            <a:lvl2pPr marL="457200" indent="0" eaLnBrk="1" latinLnBrk="0" hangingPunct="1">
              <a:buNone/>
              <a:defRPr kumimoji="0" lang="zh-TW" sz="2000" b="1"/>
            </a:lvl2pPr>
            <a:lvl3pPr marL="914400" indent="0" eaLnBrk="1" latinLnBrk="0" hangingPunct="1">
              <a:buNone/>
              <a:defRPr kumimoji="0" lang="zh-TW" sz="1800" b="1"/>
            </a:lvl3pPr>
            <a:lvl4pPr marL="1371600" indent="0" eaLnBrk="1" latinLnBrk="0" hangingPunct="1">
              <a:buNone/>
              <a:defRPr kumimoji="0" lang="zh-TW" sz="1600" b="1"/>
            </a:lvl4pPr>
            <a:lvl5pPr marL="1828800" indent="0" eaLnBrk="1" latinLnBrk="0" hangingPunct="1">
              <a:buNone/>
              <a:defRPr kumimoji="0" lang="zh-TW" sz="1600" b="1"/>
            </a:lvl5pPr>
            <a:lvl6pPr marL="2286000" indent="0" eaLnBrk="1" latinLnBrk="0" hangingPunct="1">
              <a:buNone/>
              <a:defRPr kumimoji="0" lang="zh-TW" sz="1600" b="1"/>
            </a:lvl6pPr>
            <a:lvl7pPr marL="2743200" indent="0" eaLnBrk="1" latinLnBrk="0" hangingPunct="1">
              <a:buNone/>
              <a:defRPr kumimoji="0" lang="zh-TW" sz="1600" b="1"/>
            </a:lvl7pPr>
            <a:lvl8pPr marL="3200400" indent="0" eaLnBrk="1" latinLnBrk="0" hangingPunct="1">
              <a:buNone/>
              <a:defRPr kumimoji="0" lang="zh-TW" sz="1600" b="1"/>
            </a:lvl8pPr>
            <a:lvl9pPr marL="3657600" indent="0" eaLnBrk="1" latinLnBrk="0" hangingPunct="1">
              <a:buNone/>
              <a:defRPr kumimoji="0" lang="zh-TW" sz="1600" b="1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 eaLnBrk="1" latinLnBrk="0" hangingPunct="1">
              <a:defRPr kumimoji="0" lang="zh-TW" sz="2400"/>
            </a:lvl1pPr>
            <a:lvl2pPr eaLnBrk="1" latinLnBrk="0" hangingPunct="1">
              <a:defRPr kumimoji="0" lang="zh-TW" sz="2000"/>
            </a:lvl2pPr>
            <a:lvl3pPr eaLnBrk="1" latinLnBrk="0" hangingPunct="1">
              <a:defRPr kumimoji="0" lang="zh-TW" sz="1800"/>
            </a:lvl3pPr>
            <a:lvl4pPr eaLnBrk="1" latinLnBrk="0" hangingPunct="1">
              <a:defRPr kumimoji="0" lang="zh-TW" sz="1600"/>
            </a:lvl4pPr>
            <a:lvl5pPr eaLnBrk="1" latinLnBrk="0" hangingPunct="1">
              <a:defRPr kumimoji="0" lang="zh-TW" sz="1600"/>
            </a:lvl5pPr>
            <a:lvl6pPr eaLnBrk="1" latinLnBrk="0" hangingPunct="1">
              <a:defRPr kumimoji="0" lang="zh-TW" sz="1600"/>
            </a:lvl6pPr>
            <a:lvl7pPr eaLnBrk="1" latinLnBrk="0" hangingPunct="1">
              <a:defRPr kumimoji="0" lang="zh-TW" sz="1600"/>
            </a:lvl7pPr>
            <a:lvl8pPr eaLnBrk="1" latinLnBrk="0" hangingPunct="1">
              <a:defRPr kumimoji="0" lang="zh-TW" sz="1600"/>
            </a:lvl8pPr>
            <a:lvl9pPr eaLnBrk="1" latinLnBrk="0" hangingPunct="1">
              <a:defRPr kumimoji="0" lang="zh-TW" sz="16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 eaLnBrk="1" latinLnBrk="0" hangingPunct="1"/>
            <a:r>
              <a:rPr lang="zh-TW" altLang="en-US" smtClean="0"/>
              <a:t>第二層</a:t>
            </a:r>
            <a:endParaRPr lang="zh-TW" altLang="en-US" smtClean="0"/>
          </a:p>
          <a:p>
            <a:pPr lvl="2" eaLnBrk="1" latinLnBrk="0" hangingPunct="1"/>
            <a:r>
              <a:rPr lang="zh-TW" altLang="en-US" smtClean="0"/>
              <a:t>第三層</a:t>
            </a:r>
            <a:endParaRPr lang="zh-TW" altLang="en-US" smtClean="0"/>
          </a:p>
          <a:p>
            <a:pPr lvl="3" eaLnBrk="1" latinLnBrk="0" hangingPunct="1"/>
            <a:r>
              <a:rPr lang="zh-TW" altLang="en-US" smtClean="0"/>
              <a:t>第四層</a:t>
            </a:r>
            <a:endParaRPr lang="zh-TW" altLang="en-US" smtClean="0"/>
          </a:p>
          <a:p>
            <a:pPr lvl="4" eaLnBrk="1" latinLnBrk="0" hangingPunct="1"/>
            <a:r>
              <a:rPr lang="zh-TW" altLang="en-US" smtClean="0"/>
              <a:t>第五層</a:t>
            </a:r>
            <a:endParaRPr lang="zh-TW" alt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 eaLnBrk="1" latinLnBrk="0" hangingPunct="1">
              <a:defRPr kumimoji="0" lang="zh-TW" sz="2000" b="1"/>
            </a:lvl1pPr>
          </a:lstStyle>
          <a:p>
            <a:pPr eaLnBrk="1" latinLnBrk="0" hangingPunct="1"/>
            <a:r>
              <a:rPr lang="zh-TW" altLang="en-US" smtClean="0"/>
              <a:t>按一下以編輯母片標題樣式</a:t>
            </a:r>
            <a:endParaRPr lang="zh-TW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 eaLnBrk="1" latinLnBrk="0" hangingPunct="1">
              <a:defRPr kumimoji="0" lang="zh-TW" sz="3200"/>
            </a:lvl1pPr>
            <a:lvl2pPr eaLnBrk="1" latinLnBrk="0" hangingPunct="1">
              <a:defRPr kumimoji="0" lang="zh-TW" sz="2800"/>
            </a:lvl2pPr>
            <a:lvl3pPr eaLnBrk="1" latinLnBrk="0" hangingPunct="1">
              <a:defRPr kumimoji="0" lang="zh-TW" sz="2400"/>
            </a:lvl3pPr>
            <a:lvl4pPr eaLnBrk="1" latinLnBrk="0" hangingPunct="1">
              <a:defRPr kumimoji="0" lang="zh-TW" sz="2000"/>
            </a:lvl4pPr>
            <a:lvl5pPr eaLnBrk="1" latinLnBrk="0" hangingPunct="1">
              <a:defRPr kumimoji="0" lang="zh-TW" sz="2000"/>
            </a:lvl5pPr>
            <a:lvl6pPr eaLnBrk="1" latinLnBrk="0" hangingPunct="1">
              <a:defRPr kumimoji="0" lang="zh-TW" sz="2000"/>
            </a:lvl6pPr>
            <a:lvl7pPr eaLnBrk="1" latinLnBrk="0" hangingPunct="1">
              <a:defRPr kumimoji="0" lang="zh-TW" sz="2000"/>
            </a:lvl7pPr>
            <a:lvl8pPr eaLnBrk="1" latinLnBrk="0" hangingPunct="1">
              <a:defRPr kumimoji="0" lang="zh-TW" sz="2000"/>
            </a:lvl8pPr>
            <a:lvl9pPr eaLnBrk="1" latinLnBrk="0" hangingPunct="1">
              <a:defRPr kumimoji="0" lang="zh-TW" sz="20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 eaLnBrk="1" latinLnBrk="0" hangingPunct="1"/>
            <a:r>
              <a:rPr lang="zh-TW" altLang="en-US" smtClean="0"/>
              <a:t>第二層</a:t>
            </a:r>
            <a:endParaRPr lang="zh-TW" altLang="en-US" smtClean="0"/>
          </a:p>
          <a:p>
            <a:pPr lvl="2" eaLnBrk="1" latinLnBrk="0" hangingPunct="1"/>
            <a:r>
              <a:rPr lang="zh-TW" altLang="en-US" smtClean="0"/>
              <a:t>第三層</a:t>
            </a:r>
            <a:endParaRPr lang="zh-TW" altLang="en-US" smtClean="0"/>
          </a:p>
          <a:p>
            <a:pPr lvl="3" eaLnBrk="1" latinLnBrk="0" hangingPunct="1"/>
            <a:r>
              <a:rPr lang="zh-TW" altLang="en-US" smtClean="0"/>
              <a:t>第四層</a:t>
            </a:r>
            <a:endParaRPr lang="zh-TW" altLang="en-US" smtClean="0"/>
          </a:p>
          <a:p>
            <a:pPr lvl="4" eaLnBrk="1" latinLnBrk="0" hangingPunct="1"/>
            <a:r>
              <a:rPr lang="zh-TW" altLang="en-US" smtClean="0"/>
              <a:t>第五層</a:t>
            </a:r>
            <a:endParaRPr lang="zh-TW" alt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 eaLnBrk="1" latinLnBrk="0" hangingPunct="1">
              <a:buNone/>
              <a:defRPr kumimoji="0" lang="zh-TW" sz="1400"/>
            </a:lvl1pPr>
            <a:lvl2pPr marL="457200" indent="0" eaLnBrk="1" latinLnBrk="0" hangingPunct="1">
              <a:buNone/>
              <a:defRPr kumimoji="0" lang="zh-TW" sz="1200"/>
            </a:lvl2pPr>
            <a:lvl3pPr marL="914400" indent="0" eaLnBrk="1" latinLnBrk="0" hangingPunct="1">
              <a:buNone/>
              <a:defRPr kumimoji="0" lang="zh-TW" sz="1000"/>
            </a:lvl3pPr>
            <a:lvl4pPr marL="1371600" indent="0" eaLnBrk="1" latinLnBrk="0" hangingPunct="1">
              <a:buNone/>
              <a:defRPr kumimoji="0" lang="zh-TW" sz="900"/>
            </a:lvl4pPr>
            <a:lvl5pPr marL="1828800" indent="0" eaLnBrk="1" latinLnBrk="0" hangingPunct="1">
              <a:buNone/>
              <a:defRPr kumimoji="0" lang="zh-TW" sz="900"/>
            </a:lvl5pPr>
            <a:lvl6pPr marL="2286000" indent="0" eaLnBrk="1" latinLnBrk="0" hangingPunct="1">
              <a:buNone/>
              <a:defRPr kumimoji="0" lang="zh-TW" sz="900"/>
            </a:lvl6pPr>
            <a:lvl7pPr marL="2743200" indent="0" eaLnBrk="1" latinLnBrk="0" hangingPunct="1">
              <a:buNone/>
              <a:defRPr kumimoji="0" lang="zh-TW" sz="900"/>
            </a:lvl7pPr>
            <a:lvl8pPr marL="3200400" indent="0" eaLnBrk="1" latinLnBrk="0" hangingPunct="1">
              <a:buNone/>
              <a:defRPr kumimoji="0" lang="zh-TW" sz="900"/>
            </a:lvl8pPr>
            <a:lvl9pPr marL="3657600" indent="0" eaLnBrk="1" latinLnBrk="0" hangingPunct="1">
              <a:buNone/>
              <a:defRPr kumimoji="0" lang="zh-TW"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eaLnBrk="1" latinLnBrk="0" hangingPunct="1">
              <a:defRPr kumimoji="0" lang="zh-TW" sz="2000" b="1"/>
            </a:lvl1pPr>
          </a:lstStyle>
          <a:p>
            <a:pPr eaLnBrk="1" latinLnBrk="0" hangingPunct="1"/>
            <a:r>
              <a:rPr lang="zh-TW" altLang="en-US" smtClean="0"/>
              <a:t>按一下以編輯母片標題樣式</a:t>
            </a:r>
            <a:endParaRPr lang="zh-TW" altLang="en-US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lang="zh-TW" sz="3200"/>
            </a:lvl1pPr>
            <a:lvl2pPr marL="457200" indent="0" eaLnBrk="1" latinLnBrk="0" hangingPunct="1">
              <a:buNone/>
              <a:defRPr kumimoji="0" lang="zh-TW" sz="2800"/>
            </a:lvl2pPr>
            <a:lvl3pPr marL="914400" indent="0" eaLnBrk="1" latinLnBrk="0" hangingPunct="1">
              <a:buNone/>
              <a:defRPr kumimoji="0" lang="zh-TW" sz="2400"/>
            </a:lvl3pPr>
            <a:lvl4pPr marL="1371600" indent="0" eaLnBrk="1" latinLnBrk="0" hangingPunct="1">
              <a:buNone/>
              <a:defRPr kumimoji="0" lang="zh-TW" sz="2000"/>
            </a:lvl4pPr>
            <a:lvl5pPr marL="1828800" indent="0" eaLnBrk="1" latinLnBrk="0" hangingPunct="1">
              <a:buNone/>
              <a:defRPr kumimoji="0" lang="zh-TW" sz="2000"/>
            </a:lvl5pPr>
            <a:lvl6pPr marL="2286000" indent="0" eaLnBrk="1" latinLnBrk="0" hangingPunct="1">
              <a:buNone/>
              <a:defRPr kumimoji="0" lang="zh-TW" sz="2000"/>
            </a:lvl6pPr>
            <a:lvl7pPr marL="2743200" indent="0" eaLnBrk="1" latinLnBrk="0" hangingPunct="1">
              <a:buNone/>
              <a:defRPr kumimoji="0" lang="zh-TW" sz="2000"/>
            </a:lvl7pPr>
            <a:lvl8pPr marL="3200400" indent="0" eaLnBrk="1" latinLnBrk="0" hangingPunct="1">
              <a:buNone/>
              <a:defRPr kumimoji="0" lang="zh-TW" sz="2000"/>
            </a:lvl8pPr>
            <a:lvl9pPr marL="3657600" indent="0" eaLnBrk="1" latinLnBrk="0" hangingPunct="1">
              <a:buNone/>
              <a:defRPr kumimoji="0" lang="zh-TW" sz="2000"/>
            </a:lvl9pPr>
          </a:lstStyle>
          <a:p>
            <a:pPr eaLnBrk="1" latinLnBrk="0" hangingPunct="1"/>
            <a:r>
              <a:rPr lang="zh-TW" altLang="en-US" smtClean="0"/>
              <a:t>按一下圖示以新增圖片</a:t>
            </a:r>
            <a:endParaRPr lang="zh-TW" alt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eaLnBrk="1" latinLnBrk="0" hangingPunct="1">
              <a:buNone/>
              <a:defRPr kumimoji="0" lang="zh-TW" sz="1400"/>
            </a:lvl1pPr>
            <a:lvl2pPr marL="457200" indent="0" eaLnBrk="1" latinLnBrk="0" hangingPunct="1">
              <a:buNone/>
              <a:defRPr kumimoji="0" lang="zh-TW" sz="1200"/>
            </a:lvl2pPr>
            <a:lvl3pPr marL="914400" indent="0" eaLnBrk="1" latinLnBrk="0" hangingPunct="1">
              <a:buNone/>
              <a:defRPr kumimoji="0" lang="zh-TW" sz="1000"/>
            </a:lvl3pPr>
            <a:lvl4pPr marL="1371600" indent="0" eaLnBrk="1" latinLnBrk="0" hangingPunct="1">
              <a:buNone/>
              <a:defRPr kumimoji="0" lang="zh-TW" sz="900"/>
            </a:lvl4pPr>
            <a:lvl5pPr marL="1828800" indent="0" eaLnBrk="1" latinLnBrk="0" hangingPunct="1">
              <a:buNone/>
              <a:defRPr kumimoji="0" lang="zh-TW" sz="900"/>
            </a:lvl5pPr>
            <a:lvl6pPr marL="2286000" indent="0" eaLnBrk="1" latinLnBrk="0" hangingPunct="1">
              <a:buNone/>
              <a:defRPr kumimoji="0" lang="zh-TW" sz="900"/>
            </a:lvl6pPr>
            <a:lvl7pPr marL="2743200" indent="0" eaLnBrk="1" latinLnBrk="0" hangingPunct="1">
              <a:buNone/>
              <a:defRPr kumimoji="0" lang="zh-TW" sz="900"/>
            </a:lvl7pPr>
            <a:lvl8pPr marL="3200400" indent="0" eaLnBrk="1" latinLnBrk="0" hangingPunct="1">
              <a:buNone/>
              <a:defRPr kumimoji="0" lang="zh-TW" sz="900"/>
            </a:lvl8pPr>
            <a:lvl9pPr marL="3657600" indent="0" eaLnBrk="1" latinLnBrk="0" hangingPunct="1">
              <a:buNone/>
              <a:defRPr kumimoji="0" lang="zh-TW" sz="900"/>
            </a:lvl9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TW" altLang="en-US" smtClean="0"/>
              <a:t>按一下以編輯母片標題樣式</a:t>
            </a:r>
            <a:endParaRPr lang="zh-TW" altLang="en-US" smtClean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 eaLnBrk="1" latinLnBrk="0" hangingPunct="1"/>
            <a:r>
              <a:rPr lang="zh-TW" altLang="en-US" smtClean="0"/>
              <a:t>第二層</a:t>
            </a:r>
            <a:endParaRPr lang="zh-TW" altLang="en-US" smtClean="0"/>
          </a:p>
          <a:p>
            <a:pPr lvl="2" eaLnBrk="1" latinLnBrk="0" hangingPunct="1"/>
            <a:r>
              <a:rPr lang="zh-TW" altLang="en-US" smtClean="0"/>
              <a:t>第三層</a:t>
            </a:r>
            <a:endParaRPr lang="zh-TW" altLang="en-US" smtClean="0"/>
          </a:p>
          <a:p>
            <a:pPr lvl="3" eaLnBrk="1" latinLnBrk="0" hangingPunct="1"/>
            <a:r>
              <a:rPr lang="zh-TW" altLang="en-US" smtClean="0"/>
              <a:t>第四層</a:t>
            </a:r>
            <a:endParaRPr lang="zh-TW" altLang="en-US" smtClean="0"/>
          </a:p>
          <a:p>
            <a:pPr lvl="4" eaLnBrk="1" latinLnBrk="0" hangingPunct="1"/>
            <a:r>
              <a:rPr lang="zh-TW" altLang="en-US" smtClean="0"/>
              <a:t>第五層</a:t>
            </a:r>
            <a:endParaRPr lang="zh-TW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zh-TW" altLang="en-US" smtClean="0"/>
              <a:t>按一下以編輯母片標題樣式</a:t>
            </a:r>
            <a:endParaRPr lang="zh-TW" altLang="en-US" smtClean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 eaLnBrk="1" latinLnBrk="0" hangingPunct="1"/>
            <a:r>
              <a:rPr lang="zh-TW" altLang="en-US" smtClean="0"/>
              <a:t>第二層</a:t>
            </a:r>
            <a:endParaRPr lang="zh-TW" altLang="en-US" smtClean="0"/>
          </a:p>
          <a:p>
            <a:pPr lvl="2" eaLnBrk="1" latinLnBrk="0" hangingPunct="1"/>
            <a:r>
              <a:rPr lang="zh-TW" altLang="en-US" smtClean="0"/>
              <a:t>第三層</a:t>
            </a:r>
            <a:endParaRPr lang="zh-TW" altLang="en-US" smtClean="0"/>
          </a:p>
          <a:p>
            <a:pPr lvl="3" eaLnBrk="1" latinLnBrk="0" hangingPunct="1"/>
            <a:r>
              <a:rPr lang="zh-TW" altLang="en-US" smtClean="0"/>
              <a:t>第四層</a:t>
            </a:r>
            <a:endParaRPr lang="zh-TW" altLang="en-US" smtClean="0"/>
          </a:p>
          <a:p>
            <a:pPr lvl="4" eaLnBrk="1" latinLnBrk="0" hangingPunct="1"/>
            <a:r>
              <a:rPr lang="zh-TW" altLang="en-US" smtClean="0"/>
              <a:t>第五層</a:t>
            </a:r>
            <a:endParaRPr lang="zh-TW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</a:fld>
            <a:endParaRPr kumimoji="0" lang="zh-TW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5.png"/><Relationship Id="rId17" Type="http://schemas.openxmlformats.org/officeDocument/2006/relationships/image" Target="../media/image1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 cstate="email"/>
          <a:srcRect/>
          <a:stretch>
            <a:fillRect/>
          </a:stretch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zh-TW" altLang="en-US" smtClean="0"/>
              <a:t>按一下以編輯母片標題樣式</a:t>
            </a:r>
            <a:endParaRPr kumimoji="0"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  <a:endParaRPr kumimoji="0" lang="zh-TW" altLang="en-US" smtClean="0"/>
          </a:p>
          <a:p>
            <a:pPr lvl="1" eaLnBrk="1" latinLnBrk="0" hangingPunct="1"/>
            <a:r>
              <a:rPr kumimoji="0" lang="zh-TW" altLang="en-US" smtClean="0"/>
              <a:t>第二層</a:t>
            </a:r>
            <a:endParaRPr kumimoji="0" lang="zh-TW" altLang="en-US" smtClean="0"/>
          </a:p>
          <a:p>
            <a:pPr lvl="2" eaLnBrk="1" latinLnBrk="0" hangingPunct="1"/>
            <a:r>
              <a:rPr kumimoji="0" lang="zh-TW" altLang="en-US" smtClean="0"/>
              <a:t>第三層</a:t>
            </a:r>
            <a:endParaRPr kumimoji="0" lang="zh-TW" altLang="en-US" smtClean="0"/>
          </a:p>
          <a:p>
            <a:pPr lvl="3" eaLnBrk="1" latinLnBrk="0" hangingPunct="1"/>
            <a:r>
              <a:rPr kumimoji="0" lang="zh-TW" altLang="en-US" smtClean="0"/>
              <a:t>第四層</a:t>
            </a:r>
            <a:endParaRPr kumimoji="0" lang="zh-TW" altLang="en-US" smtClean="0"/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zh-TW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57B281C-5159-4971-8228-52B9A72E9ED2}" type="datetimeFigureOut">
              <a:rPr/>
            </a:fld>
            <a:endParaRPr kumimoji="0" 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zh-TW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0"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zh-TW"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3D6E5A2-EC83-451F-A719-9AC1370DD5CF}" type="slidenum">
              <a:rPr/>
            </a:fld>
            <a:endParaRPr kumimoji="0" 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 cstate="email"/>
          <a:srcRect/>
          <a:stretch>
            <a:fillRect/>
          </a:stretch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kumimoji="0" lang="zh-TW"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TW"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0" lang="zh-TW"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TW"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0" lang="zh-TW"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0" lang="zh-TW"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TW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zh-TW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TW"/>
      </a:defPPr>
      <a:lvl1pPr marL="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2" Type="http://schemas.openxmlformats.org/officeDocument/2006/relationships/image" Target="../media/image21.jpeg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.xml"/><Relationship Id="rId2" Type="http://schemas.openxmlformats.org/officeDocument/2006/relationships/image" Target="../media/image22.jpeg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9.xml"/><Relationship Id="rId2" Type="http://schemas.openxmlformats.org/officeDocument/2006/relationships/image" Target="../media/image23.jpeg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GI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image" Target="../media/image25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gitbook.tw/chapters/gitflow/why-need-git-flow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youtube.com/watch?v=_r0VX-aU_T8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TW" altLang="en-US"/>
              <a:t>系統分析與設計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TW" altLang="en-US"/>
          </a:p>
        </p:txBody>
      </p:sp>
      <p:sp>
        <p:nvSpPr>
          <p:cNvPr id="4" name="圖片版面配置區 3"/>
          <p:cNvSpPr>
            <a:spLocks noGrp="1"/>
          </p:cNvSpPr>
          <p:nvPr>
            <p:ph type="pic" sz="quarter" idx="13"/>
          </p:nvPr>
        </p:nvSpPr>
        <p:spPr/>
      </p:sp>
    </p:spTree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3" name="Rectangle 3"/>
          <p:cNvSpPr>
            <a:spLocks noGrp="1"/>
          </p:cNvSpPr>
          <p:nvPr>
            <p:ph idx="1"/>
          </p:nvPr>
        </p:nvSpPr>
        <p:spPr>
          <a:xfrm>
            <a:off x="762000" y="1207135"/>
            <a:ext cx="8077200" cy="5431155"/>
          </a:xfrm>
        </p:spPr>
        <p:txBody>
          <a:bodyPr vert="horz" wrap="square" lIns="0" tIns="0" rIns="0" bIns="0" anchor="t"/>
          <a:p>
            <a:r>
              <a:rPr lang="en-US" altLang="zh-TW" sz="2800" dirty="0">
                <a:latin typeface="微軟正黑體" panose="020B0604030504040204" pitchFamily="34" charset="-120"/>
              </a:rPr>
              <a:t>Envision </a:t>
            </a:r>
            <a:r>
              <a:rPr altLang="en-US" sz="2800" dirty="0">
                <a:latin typeface="微軟正黑體" panose="020B0604030504040204" pitchFamily="34" charset="-120"/>
              </a:rPr>
              <a:t>願景</a:t>
            </a:r>
            <a:br>
              <a:rPr lang="en-US" altLang="zh-TW" sz="2800" dirty="0">
                <a:latin typeface="微軟正黑體" panose="020B0604030504040204" pitchFamily="34" charset="-120"/>
              </a:rPr>
            </a:br>
            <a:r>
              <a:rPr lang="en-US" altLang="zh-TW" sz="2000" b="0" dirty="0">
                <a:latin typeface="微軟正黑體" panose="020B0604030504040204" pitchFamily="34" charset="-120"/>
              </a:rPr>
              <a:t>(Use Case Diagram)</a:t>
            </a:r>
            <a:br>
              <a:rPr lang="en-US" altLang="zh-TW" sz="2000" b="0" dirty="0">
                <a:latin typeface="微軟正黑體" panose="020B0604030504040204" pitchFamily="34" charset="-120"/>
              </a:rPr>
            </a:br>
            <a:endParaRPr lang="en-US" altLang="zh-TW" sz="2000" b="0" dirty="0">
              <a:latin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en-US" altLang="zh-TW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Conceptual Design / </a:t>
            </a:r>
            <a:r>
              <a:rPr altLang="en-US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情節、故事</a:t>
            </a:r>
            <a:br>
              <a:rPr lang="en-US" altLang="zh-TW" sz="2800" dirty="0">
                <a:latin typeface="微軟正黑體" panose="020B0604030504040204" pitchFamily="34" charset="-120"/>
              </a:rPr>
            </a:br>
            <a:r>
              <a:rPr lang="en-US" altLang="zh-TW" sz="2000" b="0" dirty="0">
                <a:latin typeface="微軟正黑體" panose="020B0604030504040204" pitchFamily="34" charset="-120"/>
              </a:rPr>
              <a:t>(Use Case / Sequence / Active / State Diagram)</a:t>
            </a:r>
            <a:endParaRPr lang="en-US" altLang="zh-TW" sz="2000" b="0" dirty="0">
              <a:latin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</a:rPr>
              <a:t>1-1 Research → 1-2Analysis → 1-3 Optimization</a:t>
            </a:r>
            <a:endParaRPr lang="en-US" altLang="zh-TW" sz="2400" dirty="0">
              <a:latin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en-US" altLang="zh-TW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Logical Design </a:t>
            </a:r>
            <a:r>
              <a:rPr altLang="en-US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模組 </a:t>
            </a:r>
            <a:r>
              <a:rPr lang="en-US" altLang="zh-TW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/ </a:t>
            </a:r>
            <a:r>
              <a:rPr altLang="en-US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功能</a:t>
            </a:r>
            <a:r>
              <a:rPr altLang="en-US" sz="2800" dirty="0">
                <a:latin typeface="微軟正黑體" panose="020B0604030504040204" pitchFamily="34" charset="-120"/>
              </a:rPr>
              <a:t> </a:t>
            </a:r>
            <a:r>
              <a:rPr lang="en-US" altLang="zh-TW" sz="2000" b="0" dirty="0">
                <a:latin typeface="微軟正黑體" panose="020B0604030504040204" pitchFamily="34" charset="-120"/>
              </a:rPr>
              <a:t>(Class Diagram)</a:t>
            </a:r>
            <a:endParaRPr lang="en-US" altLang="zh-TW" sz="2000" b="0" dirty="0">
              <a:latin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</a:rPr>
              <a:t>2-1 Analysis → 2-2 Optimization</a:t>
            </a:r>
            <a:endParaRPr lang="en-US" altLang="zh-TW" sz="2400" dirty="0">
              <a:latin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en-US" altLang="zh-TW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Physical Design </a:t>
            </a:r>
            <a:r>
              <a:rPr altLang="en-US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實作 </a:t>
            </a:r>
            <a:r>
              <a:rPr lang="en-US" altLang="zh-TW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/ </a:t>
            </a:r>
            <a:r>
              <a:rPr altLang="en-US" sz="2800" dirty="0">
                <a:solidFill>
                  <a:schemeClr val="accent2"/>
                </a:solidFill>
                <a:latin typeface="微軟正黑體" panose="020B0604030504040204" pitchFamily="34" charset="-120"/>
              </a:rPr>
              <a:t>細節</a:t>
            </a:r>
            <a:br>
              <a:rPr lang="en-US" altLang="zh-TW" sz="2800" dirty="0">
                <a:latin typeface="微軟正黑體" panose="020B0604030504040204" pitchFamily="34" charset="-120"/>
              </a:rPr>
            </a:br>
            <a:r>
              <a:rPr lang="en-US" altLang="zh-TW" sz="2000" b="0" dirty="0">
                <a:latin typeface="微軟正黑體" panose="020B0604030504040204" pitchFamily="34" charset="-120"/>
              </a:rPr>
              <a:t>(Component / Deploy / Package Diagram)</a:t>
            </a:r>
            <a:endParaRPr lang="en-US" altLang="zh-TW" sz="2000" b="0" dirty="0">
              <a:latin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</a:rPr>
              <a:t>3-1 Research →  3-2 Analysis  → </a:t>
            </a:r>
            <a:br>
              <a:rPr lang="en-US" altLang="zh-TW" sz="2400" dirty="0">
                <a:latin typeface="微軟正黑體" panose="020B0604030504040204" pitchFamily="34" charset="-120"/>
              </a:rPr>
            </a:br>
            <a:r>
              <a:rPr lang="en-US" altLang="zh-TW" sz="2400" dirty="0">
                <a:latin typeface="微軟正黑體" panose="020B0604030504040204" pitchFamily="34" charset="-120"/>
              </a:rPr>
              <a:t>3-3 Rationalization → 3-4 Implementation</a:t>
            </a:r>
            <a:endParaRPr lang="en-US" altLang="zh-TW" sz="2400" dirty="0">
              <a:latin typeface="微軟正黑體" panose="020B0604030504040204" pitchFamily="34" charset="-120"/>
            </a:endParaRPr>
          </a:p>
        </p:txBody>
      </p:sp>
      <p:sp>
        <p:nvSpPr>
          <p:cNvPr id="2" name="標題 1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zh-TW" altLang="en-US"/>
              <a:t>MSF前兩個階段及其 UML 圖形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4" name="Group 4"/>
          <p:cNvGrpSpPr/>
          <p:nvPr/>
        </p:nvGrpSpPr>
        <p:grpSpPr>
          <a:xfrm>
            <a:off x="3875405" y="3665855"/>
            <a:ext cx="4648200" cy="2541588"/>
            <a:chOff x="2112" y="1440"/>
            <a:chExt cx="2928" cy="1601"/>
          </a:xfrm>
        </p:grpSpPr>
        <p:grpSp>
          <p:nvGrpSpPr>
            <p:cNvPr id="20485" name="Group 5"/>
            <p:cNvGrpSpPr/>
            <p:nvPr/>
          </p:nvGrpSpPr>
          <p:grpSpPr>
            <a:xfrm>
              <a:off x="2112" y="1493"/>
              <a:ext cx="2928" cy="1548"/>
              <a:chOff x="2112" y="1493"/>
              <a:chExt cx="2928" cy="1548"/>
            </a:xfrm>
          </p:grpSpPr>
          <p:sp>
            <p:nvSpPr>
              <p:cNvPr id="20487" name="Arc 6"/>
              <p:cNvSpPr/>
              <p:nvPr/>
            </p:nvSpPr>
            <p:spPr>
              <a:xfrm>
                <a:off x="2522" y="1770"/>
                <a:ext cx="1122" cy="119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122" y="796"/>
                  </a:cxn>
                  <a:cxn ang="0">
                    <a:pos x="0" y="1190"/>
                  </a:cxn>
                </a:cxnLst>
                <a:pathLst>
                  <a:path w="20383" h="21599" fill="none">
                    <a:moveTo>
                      <a:pt x="204" y="-1"/>
                    </a:moveTo>
                    <a:cubicBezTo>
                      <a:pt x="9303" y="85"/>
                      <a:pt x="17372" y="5865"/>
                      <a:pt x="20383" y="14451"/>
                    </a:cubicBezTo>
                  </a:path>
                  <a:path w="20383" h="21599" stroke="0">
                    <a:moveTo>
                      <a:pt x="204" y="-1"/>
                    </a:moveTo>
                    <a:cubicBezTo>
                      <a:pt x="9303" y="85"/>
                      <a:pt x="17372" y="5865"/>
                      <a:pt x="20383" y="14451"/>
                    </a:cubicBezTo>
                    <a:lnTo>
                      <a:pt x="0" y="21599"/>
                    </a:lnTo>
                    <a:lnTo>
                      <a:pt x="204" y="-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B049">
                      <a:alpha val="100000"/>
                    </a:srgbClr>
                  </a:gs>
                  <a:gs pos="100000">
                    <a:srgbClr val="FCFCF6">
                      <a:alpha val="100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414727" name="Oval 7"/>
              <p:cNvSpPr>
                <a:spLocks noChangeArrowheads="1"/>
              </p:cNvSpPr>
              <p:nvPr/>
            </p:nvSpPr>
            <p:spPr bwMode="auto">
              <a:xfrm>
                <a:off x="2112" y="1687"/>
                <a:ext cx="1496" cy="13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33333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FAFAF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32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anose="020B0606020202030204" pitchFamily="34" charset="0"/>
                  <a:ea typeface="新細明體" panose="02020500000000000000" charset="-120"/>
                  <a:cs typeface="+mn-cs"/>
                </a:endParaRPr>
              </a:p>
            </p:txBody>
          </p:sp>
          <p:pic>
            <p:nvPicPr>
              <p:cNvPr id="20489" name="Picture 8" descr="Envisioning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769" y="1892"/>
                <a:ext cx="702" cy="59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490" name="AutoShape 9"/>
              <p:cNvSpPr/>
              <p:nvPr/>
            </p:nvSpPr>
            <p:spPr>
              <a:xfrm>
                <a:off x="2195" y="1493"/>
                <a:ext cx="733" cy="36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BFD0E5"/>
                  </a:gs>
                  <a:gs pos="100000">
                    <a:srgbClr val="F4F7FA"/>
                  </a:gs>
                </a:gsLst>
                <a:lin ang="2700000" scaled="1"/>
                <a:tileRect/>
              </a:gradFill>
              <a:ln w="952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anchor="ctr">
                <a:spAutoFit/>
              </a:bodyPr>
              <a:p>
                <a:pPr lvl="0"/>
                <a:r>
                  <a:rPr lang="en-US" altLang="zh-TW" sz="1400" b="0" dirty="0">
                    <a:solidFill>
                      <a:srgbClr val="777777"/>
                    </a:solidFill>
                    <a:latin typeface="Arial Narrow" panose="020B0606020202030204" pitchFamily="34" charset="0"/>
                    <a:ea typeface="新細明體" panose="02020500000000000000" charset="-120"/>
                  </a:rPr>
                  <a:t>Deployment</a:t>
                </a:r>
                <a:endParaRPr lang="en-US" altLang="zh-TW" sz="1400" b="0" dirty="0">
                  <a:solidFill>
                    <a:srgbClr val="777777"/>
                  </a:solidFill>
                  <a:latin typeface="Arial Narrow" panose="020B0606020202030204" pitchFamily="34" charset="0"/>
                  <a:ea typeface="新細明體" panose="02020500000000000000" charset="-120"/>
                </a:endParaRPr>
              </a:p>
              <a:p>
                <a:pPr lvl="0"/>
                <a:r>
                  <a:rPr lang="en-US" altLang="zh-TW" sz="1400" b="0" dirty="0">
                    <a:solidFill>
                      <a:srgbClr val="777777"/>
                    </a:solidFill>
                    <a:latin typeface="Arial Narrow" panose="020B0606020202030204" pitchFamily="34" charset="0"/>
                    <a:ea typeface="新細明體" panose="02020500000000000000" charset="-120"/>
                  </a:rPr>
                  <a:t>Complete</a:t>
                </a:r>
                <a:endParaRPr lang="en-US" altLang="zh-TW" sz="1400" b="0" dirty="0">
                  <a:solidFill>
                    <a:srgbClr val="777777"/>
                  </a:solidFill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0491" name="AutoShape 10"/>
              <p:cNvSpPr/>
              <p:nvPr/>
            </p:nvSpPr>
            <p:spPr>
              <a:xfrm>
                <a:off x="3523" y="2333"/>
                <a:ext cx="813" cy="406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DACD0"/>
                  </a:gs>
                  <a:gs pos="100000">
                    <a:srgbClr val="DEE7F1"/>
                  </a:gs>
                </a:gsLst>
                <a:lin ang="2700000" scaled="1"/>
                <a:tileRect/>
              </a:gradFill>
              <a:ln w="9525" cap="flat" cmpd="sng">
                <a:solidFill>
                  <a:srgbClr val="4D4D4D"/>
                </a:solidFill>
                <a:prstDash val="solid"/>
                <a:headEnd type="none" w="med" len="med"/>
                <a:tailEnd type="none" w="med" len="med"/>
              </a:ln>
              <a:effectLst>
                <a:outerShdw dist="35921" dir="2699999" algn="ctr" rotWithShape="0">
                  <a:srgbClr val="AFAFAF"/>
                </a:outerShdw>
              </a:effectLst>
            </p:spPr>
            <p:txBody>
              <a:bodyPr wrap="none" anchor="ctr">
                <a:spAutoFit/>
              </a:bodyPr>
              <a:p>
                <a:pPr lvl="0"/>
                <a:r>
                  <a:rPr lang="en-US" altLang="zh-TW" sz="1600" dirty="0">
                    <a:latin typeface="Arial Narrow" panose="020B0606020202030204" pitchFamily="34" charset="0"/>
                    <a:ea typeface="新細明體" panose="02020500000000000000" charset="-120"/>
                  </a:rPr>
                  <a:t>Vision/Scope</a:t>
                </a:r>
                <a:endPara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  <a:p>
                <a:pPr lvl="0"/>
                <a:r>
                  <a:rPr lang="en-US" altLang="zh-TW" sz="1600" dirty="0">
                    <a:latin typeface="Arial Narrow" panose="020B0606020202030204" pitchFamily="34" charset="0"/>
                    <a:ea typeface="新細明體" panose="02020500000000000000" charset="-120"/>
                  </a:rPr>
                  <a:t>Approved</a:t>
                </a:r>
                <a:endPara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0492" name="Freeform 11"/>
              <p:cNvSpPr/>
              <p:nvPr/>
            </p:nvSpPr>
            <p:spPr>
              <a:xfrm rot="540000">
                <a:off x="2627" y="2056"/>
                <a:ext cx="410" cy="206"/>
              </a:xfrm>
              <a:custGeom>
                <a:avLst/>
                <a:gdLst/>
                <a:ahLst/>
                <a:cxnLst>
                  <a:cxn ang="0">
                    <a:pos x="0" y="41"/>
                  </a:cxn>
                  <a:cxn ang="0">
                    <a:pos x="164" y="41"/>
                  </a:cxn>
                  <a:cxn ang="0">
                    <a:pos x="164" y="0"/>
                  </a:cxn>
                  <a:cxn ang="0">
                    <a:pos x="410" y="124"/>
                  </a:cxn>
                  <a:cxn ang="0">
                    <a:pos x="164" y="206"/>
                  </a:cxn>
                  <a:cxn ang="0">
                    <a:pos x="164" y="165"/>
                  </a:cxn>
                  <a:cxn ang="0">
                    <a:pos x="0" y="165"/>
                  </a:cxn>
                  <a:cxn ang="0">
                    <a:pos x="0" y="41"/>
                  </a:cxn>
                </a:cxnLst>
                <a:pathLst>
                  <a:path w="480" h="240">
                    <a:moveTo>
                      <a:pt x="0" y="48"/>
                    </a:moveTo>
                    <a:lnTo>
                      <a:pt x="192" y="48"/>
                    </a:lnTo>
                    <a:lnTo>
                      <a:pt x="192" y="0"/>
                    </a:lnTo>
                    <a:lnTo>
                      <a:pt x="480" y="144"/>
                    </a:lnTo>
                    <a:lnTo>
                      <a:pt x="192" y="240"/>
                    </a:lnTo>
                    <a:lnTo>
                      <a:pt x="192" y="192"/>
                    </a:lnTo>
                    <a:lnTo>
                      <a:pt x="0" y="192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C0000">
                  <a:alpha val="100000"/>
                </a:srgbClr>
              </a:solidFill>
              <a:ln w="9525">
                <a:noFill/>
              </a:ln>
              <a:effectLst>
                <a:outerShdw dist="35921" dir="2699999" algn="ctr" rotWithShape="0">
                  <a:schemeClr val="tx1">
                    <a:alpha val="5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0493" name="Freeform 12"/>
              <p:cNvSpPr/>
              <p:nvPr/>
            </p:nvSpPr>
            <p:spPr>
              <a:xfrm>
                <a:off x="2646" y="2303"/>
                <a:ext cx="574" cy="2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74" y="246"/>
                  </a:cxn>
                  <a:cxn ang="0">
                    <a:pos x="574" y="287"/>
                  </a:cxn>
                  <a:cxn ang="0">
                    <a:pos x="0" y="0"/>
                  </a:cxn>
                </a:cxnLst>
                <a:pathLst>
                  <a:path w="624" h="336">
                    <a:moveTo>
                      <a:pt x="0" y="0"/>
                    </a:moveTo>
                    <a:cubicBezTo>
                      <a:pt x="0" y="0"/>
                      <a:pt x="408" y="76"/>
                      <a:pt x="624" y="288"/>
                    </a:cubicBezTo>
                    <a:cubicBezTo>
                      <a:pt x="624" y="312"/>
                      <a:pt x="624" y="336"/>
                      <a:pt x="624" y="336"/>
                    </a:cubicBezTo>
                    <a:cubicBezTo>
                      <a:pt x="368" y="8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C0000">
                  <a:alpha val="100000"/>
                </a:srgbClr>
              </a:solidFill>
              <a:ln w="9525">
                <a:noFill/>
              </a:ln>
              <a:effectLst>
                <a:outerShdw dist="35921" dir="2699999" algn="ctr" rotWithShape="0">
                  <a:schemeClr val="tx1">
                    <a:alpha val="5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0494" name="AutoShape 13"/>
              <p:cNvSpPr/>
              <p:nvPr/>
            </p:nvSpPr>
            <p:spPr>
              <a:xfrm>
                <a:off x="2317" y="1933"/>
                <a:ext cx="409" cy="409"/>
              </a:xfrm>
              <a:prstGeom prst="diamond">
                <a:avLst/>
              </a:prstGeom>
              <a:gradFill rotWithShape="1">
                <a:gsLst>
                  <a:gs pos="0">
                    <a:srgbClr val="F0F1FF"/>
                  </a:gs>
                  <a:gs pos="100000">
                    <a:srgbClr val="B3C8DF">
                      <a:alpha val="95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5F5F5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0495" name="AutoShape 14"/>
              <p:cNvSpPr/>
              <p:nvPr/>
            </p:nvSpPr>
            <p:spPr>
              <a:xfrm>
                <a:off x="3097" y="2467"/>
                <a:ext cx="409" cy="409"/>
              </a:xfrm>
              <a:prstGeom prst="diamond">
                <a:avLst/>
              </a:prstGeom>
              <a:gradFill rotWithShape="1">
                <a:gsLst>
                  <a:gs pos="0">
                    <a:srgbClr val="F0F1FF"/>
                  </a:gs>
                  <a:gs pos="100000">
                    <a:srgbClr val="B3C8DF">
                      <a:alpha val="95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5F5F5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0496" name="AutoShape 15"/>
              <p:cNvSpPr/>
              <p:nvPr/>
            </p:nvSpPr>
            <p:spPr>
              <a:xfrm>
                <a:off x="3384" y="1765"/>
                <a:ext cx="1656" cy="172"/>
              </a:xfrm>
              <a:prstGeom prst="callout2">
                <a:avLst>
                  <a:gd name="adj1" fmla="val 41861"/>
                  <a:gd name="adj2" fmla="val -2898"/>
                  <a:gd name="adj3" fmla="val 41861"/>
                  <a:gd name="adj4" fmla="val -16366"/>
                  <a:gd name="adj5" fmla="val 325000"/>
                  <a:gd name="adj6" fmla="val -31282"/>
                </a:avLst>
              </a:prstGeom>
              <a:noFill/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20" tIns="0"/>
              <a:p>
                <a:pPr lvl="0" algn="l"/>
                <a:r>
                  <a:rPr lang="en-US" altLang="zh-TW" dirty="0">
                    <a:latin typeface="Arial Narrow" panose="020B0606020202030204" pitchFamily="34" charset="0"/>
                    <a:ea typeface="新細明體" panose="02020500000000000000" charset="-120"/>
                  </a:rPr>
                  <a:t>Core Team Organized</a:t>
                </a:r>
                <a:endParaRPr lang="en-US" altLang="zh-TW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0497" name="AutoShape 16"/>
              <p:cNvSpPr/>
              <p:nvPr/>
            </p:nvSpPr>
            <p:spPr>
              <a:xfrm>
                <a:off x="3631" y="1971"/>
                <a:ext cx="1409" cy="206"/>
              </a:xfrm>
              <a:prstGeom prst="callout2">
                <a:avLst>
                  <a:gd name="adj1" fmla="val 34954"/>
                  <a:gd name="adj2" fmla="val -3407"/>
                  <a:gd name="adj3" fmla="val 34954"/>
                  <a:gd name="adj4" fmla="val -19231"/>
                  <a:gd name="adj5" fmla="val 237380"/>
                  <a:gd name="adj6" fmla="val -36764"/>
                </a:avLst>
              </a:prstGeom>
              <a:noFill/>
              <a:ln w="9525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20" tIns="0"/>
              <a:p>
                <a:pPr lvl="0" algn="l"/>
                <a:r>
                  <a:rPr lang="en-US" altLang="zh-TW" dirty="0">
                    <a:latin typeface="Arial Narrow" panose="020B0606020202030204" pitchFamily="34" charset="0"/>
                    <a:ea typeface="新細明體" panose="02020500000000000000" charset="-120"/>
                  </a:rPr>
                  <a:t>Vision/Scope Baseline</a:t>
                </a:r>
                <a:endParaRPr lang="en-US" altLang="zh-TW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0498" name="AutoShape 17"/>
              <p:cNvSpPr/>
              <p:nvPr/>
            </p:nvSpPr>
            <p:spPr>
              <a:xfrm>
                <a:off x="3015" y="2385"/>
                <a:ext cx="148" cy="148"/>
              </a:xfrm>
              <a:prstGeom prst="diamond">
                <a:avLst/>
              </a:prstGeom>
              <a:solidFill>
                <a:srgbClr val="B3B049"/>
              </a:solidFill>
              <a:ln w="9525" cap="flat" cmpd="sng">
                <a:solidFill>
                  <a:srgbClr val="5F5F5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0499" name="AutoShape 18"/>
              <p:cNvSpPr/>
              <p:nvPr/>
            </p:nvSpPr>
            <p:spPr>
              <a:xfrm>
                <a:off x="2770" y="2278"/>
                <a:ext cx="148" cy="148"/>
              </a:xfrm>
              <a:prstGeom prst="diamond">
                <a:avLst/>
              </a:prstGeom>
              <a:solidFill>
                <a:srgbClr val="B3B049"/>
              </a:solidFill>
              <a:ln w="9525" cap="flat" cmpd="sng">
                <a:solidFill>
                  <a:srgbClr val="5F5F5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</p:grpSp>
        <p:sp>
          <p:nvSpPr>
            <p:cNvPr id="20486" name="AutoShape 19"/>
            <p:cNvSpPr/>
            <p:nvPr/>
          </p:nvSpPr>
          <p:spPr>
            <a:xfrm>
              <a:off x="2112" y="1440"/>
              <a:ext cx="2928" cy="1560"/>
            </a:xfrm>
            <a:prstGeom prst="roundRect">
              <a:avLst>
                <a:gd name="adj" fmla="val 11185"/>
              </a:avLst>
            </a:prstGeom>
            <a:noFill/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</p:grpSp>
      <p:sp>
        <p:nvSpPr>
          <p:cNvPr id="2" name="標題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TW" altLang="en-US"/>
              <a:t>願景階段(Envisioning Phrase)</a:t>
            </a:r>
            <a:endParaRPr lang="zh-TW" altLang="en-US"/>
          </a:p>
        </p:txBody>
      </p:sp>
      <p:sp>
        <p:nvSpPr>
          <p:cNvPr id="4" name="文字版面配置區 3"/>
          <p:cNvSpPr/>
          <p:nvPr>
            <p:ph type="body" sz="half" idx="1"/>
          </p:nvPr>
        </p:nvSpPr>
        <p:spPr>
          <a:xfrm>
            <a:off x="1050925" y="1447800"/>
            <a:ext cx="6856730" cy="4694555"/>
          </a:xfrm>
        </p:spPr>
        <p:txBody>
          <a:bodyPr/>
          <a:p>
            <a:r>
              <a:rPr altLang="en-US">
                <a:sym typeface="+mn-ea"/>
              </a:rPr>
              <a:t>組成核心成員</a:t>
            </a:r>
            <a:endParaRPr lang="zh-TW" altLang="en-US"/>
          </a:p>
          <a:p>
            <a:r>
              <a:rPr altLang="en-US">
                <a:sym typeface="+mn-ea"/>
              </a:rPr>
              <a:t>定義專案要解決的問題</a:t>
            </a:r>
            <a:endParaRPr lang="zh-TW" altLang="en-US"/>
          </a:p>
          <a:p>
            <a:r>
              <a:rPr altLang="en-US">
                <a:sym typeface="+mn-ea"/>
              </a:rPr>
              <a:t>設定專案的願景、範圍與目標</a:t>
            </a:r>
            <a:endParaRPr lang="zh-TW" altLang="en-US"/>
          </a:p>
          <a:p>
            <a:endParaRPr lang="zh-TW" altLang="en-US"/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/>
          <p:nvPr>
            <p:ph type="title"/>
          </p:nvPr>
        </p:nvSpPr>
        <p:spPr/>
        <p:txBody>
          <a:bodyPr/>
          <a:p>
            <a:r>
              <a:rPr lang="zh-TW" altLang="en-US"/>
              <a:t>如何組織專案成員</a:t>
            </a:r>
            <a:endParaRPr lang="zh-TW" altLang="en-US"/>
          </a:p>
        </p:txBody>
      </p:sp>
      <p:sp>
        <p:nvSpPr>
          <p:cNvPr id="3" name="內容版面配置區 2"/>
          <p:cNvSpPr/>
          <p:nvPr>
            <p:ph idx="1"/>
          </p:nvPr>
        </p:nvSpPr>
        <p:spPr/>
        <p:txBody>
          <a:bodyPr/>
          <a:p>
            <a:r>
              <a:rPr lang="zh-TW" altLang="en-US" sz="2800"/>
              <a:t>知識</a:t>
            </a:r>
            <a:endParaRPr lang="zh-TW" altLang="en-US" sz="2800"/>
          </a:p>
          <a:p>
            <a:r>
              <a:rPr lang="zh-TW" altLang="en-US" sz="2800"/>
              <a:t>技術熟練程度</a:t>
            </a:r>
            <a:endParaRPr lang="zh-TW" altLang="en-US" sz="2800"/>
          </a:p>
          <a:p>
            <a:r>
              <a:rPr lang="zh-TW" altLang="en-US" sz="2800"/>
              <a:t>對方有空/願意來</a:t>
            </a:r>
            <a:endParaRPr lang="zh-TW" altLang="en-US" sz="2800"/>
          </a:p>
          <a:p>
            <a:r>
              <a:rPr lang="zh-TW" altLang="en-US" sz="2800"/>
              <a:t>預算</a:t>
            </a:r>
            <a:endParaRPr lang="zh-TW" altLang="en-US" sz="2800"/>
          </a:p>
          <a:p>
            <a:r>
              <a:rPr lang="zh-TW" altLang="en-US" sz="2800"/>
              <a:t>安全議題(信得過的人)</a:t>
            </a:r>
            <a:endParaRPr lang="zh-TW" altLang="en-US" sz="2800"/>
          </a:p>
        </p:txBody>
      </p:sp>
    </p:spTree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問題描述與需求定義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2438400"/>
            <a:ext cx="3657600" cy="3886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以「說出</a:t>
            </a:r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想要什麼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的方式來描述問題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錯誤訊息都不清不楚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錯誤訊息要有該如何處理問題的建議事項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</a:b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好慢喔！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系統應該要能處理每分鐘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250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人次的訂票服務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120914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 = Expectation - Current</a:t>
            </a:r>
            <a:endParaRPr lang="en-US" sz="4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30" descr="Validate_XMark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81400"/>
            <a:ext cx="362566" cy="44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6" descr="Validate_CheckMark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4" y="4076073"/>
            <a:ext cx="362566" cy="3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0" descr="Validate_XMark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953000"/>
            <a:ext cx="362566" cy="44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6" descr="Validate_CheckMark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4" y="5447673"/>
            <a:ext cx="362566" cy="3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994564" y="3962400"/>
            <a:ext cx="3768436" cy="2133600"/>
            <a:chOff x="4613564" y="3962400"/>
            <a:chExt cx="3768436" cy="2133600"/>
          </a:xfrm>
        </p:grpSpPr>
        <p:sp>
          <p:nvSpPr>
            <p:cNvPr id="9" name="Rectangle 8"/>
            <p:cNvSpPr/>
            <p:nvPr/>
          </p:nvSpPr>
          <p:spPr>
            <a:xfrm>
              <a:off x="4613564" y="3962400"/>
              <a:ext cx="36576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37564" y="4038600"/>
              <a:ext cx="220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b="1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Expectation</a:t>
              </a:r>
              <a:endPara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13564" y="6019800"/>
              <a:ext cx="3657600" cy="76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32764" y="5562600"/>
              <a:ext cx="2549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b="1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Current State</a:t>
              </a:r>
              <a:endPara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Up-Down Arrow 12"/>
            <p:cNvSpPr/>
            <p:nvPr/>
          </p:nvSpPr>
          <p:spPr>
            <a:xfrm>
              <a:off x="4627419" y="4191000"/>
              <a:ext cx="533400" cy="1736871"/>
            </a:xfrm>
            <a:prstGeom prst="upDown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08864" y="4609473"/>
              <a:ext cx="800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800" b="1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定義需求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15340" y="1268730"/>
            <a:ext cx="8077200" cy="5494020"/>
          </a:xfrm>
        </p:spPr>
        <p:txBody>
          <a:bodyPr>
            <a:normAutofit fontScale="60000"/>
          </a:bodyPr>
          <a:p>
            <a:r>
              <a:rPr lang="zh-TW" altLang="en-US" sz="4000">
                <a:solidFill>
                  <a:schemeClr val="accent2"/>
                </a:solidFill>
              </a:rPr>
              <a:t>聆聽</a:t>
            </a:r>
            <a:endParaRPr lang="zh-TW" altLang="en-US" sz="4000">
              <a:solidFill>
                <a:schemeClr val="accent2"/>
              </a:solidFill>
            </a:endParaRPr>
          </a:p>
          <a:p>
            <a:pPr lvl="1"/>
            <a:r>
              <a:rPr lang="zh-TW" altLang="en-US"/>
              <a:t>問題 = 預期 – 現況。</a:t>
            </a:r>
            <a:endParaRPr lang="zh-TW" altLang="en-US"/>
          </a:p>
          <a:p>
            <a:pPr lvl="1"/>
            <a:r>
              <a:rPr lang="zh-TW" altLang="en-US"/>
              <a:t>使用者正在「抱怨」、還是在講「怎麼做」，或者正在說「要什麼」。</a:t>
            </a:r>
            <a:endParaRPr lang="zh-TW" altLang="en-US"/>
          </a:p>
          <a:p>
            <a:pPr lvl="1"/>
            <a:r>
              <a:rPr lang="zh-TW" altLang="en-US"/>
              <a:t>問題是: 他口頭上說的東西，真的是他要的嗎?</a:t>
            </a:r>
            <a:endParaRPr lang="zh-TW" altLang="en-US"/>
          </a:p>
          <a:p>
            <a:r>
              <a:rPr lang="zh-TW" altLang="en-US" sz="4000">
                <a:solidFill>
                  <a:schemeClr val="accent2"/>
                </a:solidFill>
              </a:rPr>
              <a:t>歸納</a:t>
            </a:r>
            <a:endParaRPr lang="zh-TW" altLang="en-US" sz="4000">
              <a:solidFill>
                <a:schemeClr val="accent2"/>
              </a:solidFill>
            </a:endParaRPr>
          </a:p>
          <a:p>
            <a:pPr lvl="1"/>
            <a:r>
              <a:rPr lang="zh-TW" altLang="en-US"/>
              <a:t>業務A: 哪些是我們最好的客戶?</a:t>
            </a:r>
            <a:endParaRPr lang="zh-TW" altLang="en-US"/>
          </a:p>
          <a:p>
            <a:pPr lvl="1"/>
            <a:r>
              <a:rPr lang="zh-TW" altLang="en-US"/>
              <a:t>經理B: 我需要地區別的銷貨統計</a:t>
            </a:r>
            <a:endParaRPr lang="zh-TW" altLang="en-US"/>
          </a:p>
          <a:p>
            <a:pPr lvl="1"/>
            <a:r>
              <a:rPr lang="zh-TW" altLang="en-US"/>
              <a:t>業務C: 可以分析哪些產品賣得比較好嗎?</a:t>
            </a:r>
            <a:endParaRPr lang="zh-TW" altLang="en-US"/>
          </a:p>
          <a:p>
            <a:pPr lvl="1"/>
            <a:r>
              <a:rPr lang="zh-TW" altLang="en-US"/>
              <a:t>歸納: 他們要銷貨分析統計，所謂客戶、產品、地區乃至時間，只是分析統計的四個面向而已。</a:t>
            </a:r>
            <a:endParaRPr lang="zh-TW" altLang="en-US"/>
          </a:p>
          <a:p>
            <a:r>
              <a:rPr lang="zh-TW" altLang="en-US" sz="4000">
                <a:solidFill>
                  <a:schemeClr val="accent2"/>
                </a:solidFill>
              </a:rPr>
              <a:t>從表象看本質</a:t>
            </a:r>
            <a:endParaRPr lang="zh-TW" altLang="en-US" sz="4000">
              <a:solidFill>
                <a:schemeClr val="accent2"/>
              </a:solidFill>
            </a:endParaRPr>
          </a:p>
          <a:p>
            <a:pPr lvl="1"/>
            <a:r>
              <a:rPr lang="zh-TW" altLang="en-US"/>
              <a:t>問自己:「他(她)為什麼要這個?」</a:t>
            </a:r>
            <a:endParaRPr lang="zh-TW" altLang="en-US"/>
          </a:p>
          <a:p>
            <a:pPr lvl="1"/>
            <a:r>
              <a:rPr lang="zh-TW" altLang="en-US"/>
              <a:t>為什麼他要A? 背後的東西比表面的A來得重要</a:t>
            </a:r>
            <a:endParaRPr lang="zh-TW" altLang="en-US"/>
          </a:p>
          <a:p>
            <a:r>
              <a:rPr lang="zh-TW" altLang="en-US" sz="4000">
                <a:solidFill>
                  <a:schemeClr val="accent2"/>
                </a:solidFill>
              </a:rPr>
              <a:t>時間</a:t>
            </a:r>
            <a:endParaRPr lang="zh-TW" altLang="en-US" sz="4000">
              <a:solidFill>
                <a:schemeClr val="accent2"/>
              </a:solidFill>
            </a:endParaRPr>
          </a:p>
          <a:p>
            <a:pPr lvl="1"/>
            <a:r>
              <a:rPr lang="zh-TW" altLang="en-US"/>
              <a:t>如果使用者又提一次甚至再三提到，表示使用者真的很在意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定義網站的願景與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需求分析（區分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Requirements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Wants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評定各項需求的優先等級</a:t>
            </a:r>
            <a:endPara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SMART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描述願景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800" b="1" dirty="0">
                <a:ea typeface="新細明體" panose="02020500000000000000" charset="-120"/>
              </a:rPr>
              <a:t>S</a:t>
            </a:r>
            <a:r>
              <a:rPr lang="en-US" altLang="zh-TW" sz="1800" dirty="0">
                <a:ea typeface="新細明體" panose="02020500000000000000" charset="-120"/>
              </a:rPr>
              <a:t>pecific</a:t>
            </a:r>
            <a:endParaRPr lang="en-US" altLang="zh-TW" sz="1800" dirty="0">
              <a:ea typeface="新細明體" panose="02020500000000000000" charset="-120"/>
            </a:endParaRPr>
          </a:p>
          <a:p>
            <a:pPr lvl="1"/>
            <a:r>
              <a:rPr lang="en-US" altLang="zh-TW" sz="1800" b="1" dirty="0">
                <a:ea typeface="新細明體" panose="02020500000000000000" charset="-120"/>
              </a:rPr>
              <a:t>M</a:t>
            </a:r>
            <a:r>
              <a:rPr lang="en-US" altLang="zh-TW" sz="1800" dirty="0">
                <a:ea typeface="新細明體" panose="02020500000000000000" charset="-120"/>
              </a:rPr>
              <a:t>easurable</a:t>
            </a:r>
            <a:endParaRPr lang="en-US" altLang="zh-TW" sz="1800" dirty="0">
              <a:ea typeface="新細明體" panose="02020500000000000000" charset="-120"/>
            </a:endParaRPr>
          </a:p>
          <a:p>
            <a:pPr lvl="1"/>
            <a:r>
              <a:rPr lang="en-US" altLang="zh-TW" sz="1800" b="1" dirty="0">
                <a:ea typeface="新細明體" panose="02020500000000000000" charset="-120"/>
              </a:rPr>
              <a:t>A</a:t>
            </a:r>
            <a:r>
              <a:rPr lang="en-US" altLang="zh-TW" sz="1800" dirty="0">
                <a:ea typeface="新細明體" panose="02020500000000000000" charset="-120"/>
              </a:rPr>
              <a:t>chievable</a:t>
            </a:r>
            <a:endParaRPr lang="en-US" altLang="zh-TW" sz="1800" dirty="0">
              <a:ea typeface="新細明體" panose="02020500000000000000" charset="-120"/>
            </a:endParaRPr>
          </a:p>
          <a:p>
            <a:pPr lvl="1"/>
            <a:r>
              <a:rPr lang="en-US" altLang="zh-TW" sz="1800" b="1" dirty="0">
                <a:ea typeface="新細明體" panose="02020500000000000000" charset="-120"/>
              </a:rPr>
              <a:t>R</a:t>
            </a:r>
            <a:r>
              <a:rPr lang="en-US" altLang="zh-TW" sz="1800" dirty="0">
                <a:ea typeface="新細明體" panose="02020500000000000000" charset="-120"/>
              </a:rPr>
              <a:t>elevant</a:t>
            </a:r>
            <a:endParaRPr lang="en-US" altLang="zh-TW" sz="1800" dirty="0">
              <a:ea typeface="新細明體" panose="02020500000000000000" charset="-120"/>
            </a:endParaRPr>
          </a:p>
          <a:p>
            <a:pPr lvl="1"/>
            <a:r>
              <a:rPr lang="en-US" altLang="zh-TW" sz="1800" b="1" dirty="0" smtClean="0">
                <a:ea typeface="新細明體" panose="02020500000000000000" charset="-120"/>
              </a:rPr>
              <a:t>T</a:t>
            </a:r>
            <a:r>
              <a:rPr lang="en-US" altLang="zh-TW" sz="1800" dirty="0" smtClean="0">
                <a:ea typeface="新細明體" panose="02020500000000000000" charset="-120"/>
              </a:rPr>
              <a:t>ime-based</a:t>
            </a:r>
            <a:endParaRPr lang="en-US" altLang="zh-TW" sz="1800" dirty="0" smtClean="0">
              <a:ea typeface="新細明體" panose="02020500000000000000" charset="-12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377070" y="3116147"/>
            <a:ext cx="3482845" cy="3429878"/>
            <a:chOff x="2286000" y="1754188"/>
            <a:chExt cx="4419600" cy="4416425"/>
          </a:xfrm>
        </p:grpSpPr>
        <p:grpSp>
          <p:nvGrpSpPr>
            <p:cNvPr id="20" name="Group 3"/>
            <p:cNvGrpSpPr/>
            <p:nvPr/>
          </p:nvGrpSpPr>
          <p:grpSpPr bwMode="auto">
            <a:xfrm>
              <a:off x="2286000" y="1754188"/>
              <a:ext cx="4419600" cy="4416425"/>
              <a:chOff x="1440" y="1105"/>
              <a:chExt cx="2784" cy="2782"/>
            </a:xfrm>
          </p:grpSpPr>
          <p:grpSp>
            <p:nvGrpSpPr>
              <p:cNvPr id="21" name="Group 4"/>
              <p:cNvGrpSpPr/>
              <p:nvPr/>
            </p:nvGrpSpPr>
            <p:grpSpPr bwMode="auto">
              <a:xfrm>
                <a:off x="1440" y="1105"/>
                <a:ext cx="2784" cy="2782"/>
                <a:chOff x="1344" y="864"/>
                <a:chExt cx="3169" cy="3168"/>
              </a:xfrm>
            </p:grpSpPr>
            <p:sp>
              <p:nvSpPr>
                <p:cNvPr id="27" name="Arc 5"/>
                <p:cNvSpPr/>
                <p:nvPr/>
              </p:nvSpPr>
              <p:spPr bwMode="auto">
                <a:xfrm>
                  <a:off x="2928" y="864"/>
                  <a:ext cx="1494" cy="1584"/>
                </a:xfrm>
                <a:custGeom>
                  <a:avLst/>
                  <a:gdLst>
                    <a:gd name="G0" fmla="+- 0 0 0"/>
                    <a:gd name="G1" fmla="+- 21599 0 0"/>
                    <a:gd name="G2" fmla="+- 21600 0 0"/>
                    <a:gd name="T0" fmla="*/ 204 w 20383"/>
                    <a:gd name="T1" fmla="*/ 0 h 21599"/>
                    <a:gd name="T2" fmla="*/ 20383 w 20383"/>
                    <a:gd name="T3" fmla="*/ 14452 h 21599"/>
                    <a:gd name="T4" fmla="*/ 0 w 20383"/>
                    <a:gd name="T5" fmla="*/ 21599 h 215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383" h="21599" fill="none" extrusionOk="0">
                      <a:moveTo>
                        <a:pt x="204" y="-1"/>
                      </a:moveTo>
                      <a:cubicBezTo>
                        <a:pt x="9303" y="85"/>
                        <a:pt x="17372" y="5865"/>
                        <a:pt x="20383" y="14451"/>
                      </a:cubicBezTo>
                    </a:path>
                    <a:path w="20383" h="21599" stroke="0" extrusionOk="0">
                      <a:moveTo>
                        <a:pt x="204" y="-1"/>
                      </a:moveTo>
                      <a:cubicBezTo>
                        <a:pt x="9303" y="85"/>
                        <a:pt x="17372" y="5865"/>
                        <a:pt x="20383" y="14451"/>
                      </a:cubicBezTo>
                      <a:lnTo>
                        <a:pt x="0" y="215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B3B049"/>
                    </a:gs>
                    <a:gs pos="100000">
                      <a:srgbClr val="FCFCF6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ADADAD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8" name="Arc 6"/>
                <p:cNvSpPr/>
                <p:nvPr/>
              </p:nvSpPr>
              <p:spPr bwMode="auto">
                <a:xfrm>
                  <a:off x="2929" y="1927"/>
                  <a:ext cx="1584" cy="1796"/>
                </a:xfrm>
                <a:custGeom>
                  <a:avLst/>
                  <a:gdLst>
                    <a:gd name="G0" fmla="+- 0 0 0"/>
                    <a:gd name="G1" fmla="+- 7134 0 0"/>
                    <a:gd name="G2" fmla="+- 21600 0 0"/>
                    <a:gd name="T0" fmla="*/ 20388 w 21600"/>
                    <a:gd name="T1" fmla="*/ 0 h 24481"/>
                    <a:gd name="T2" fmla="*/ 12870 w 21600"/>
                    <a:gd name="T3" fmla="*/ 24481 h 24481"/>
                    <a:gd name="T4" fmla="*/ 0 w 21600"/>
                    <a:gd name="T5" fmla="*/ 7134 h 244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4481" fill="none" extrusionOk="0">
                      <a:moveTo>
                        <a:pt x="20387" y="0"/>
                      </a:moveTo>
                      <a:cubicBezTo>
                        <a:pt x="21190" y="2292"/>
                        <a:pt x="21600" y="4704"/>
                        <a:pt x="21600" y="7134"/>
                      </a:cubicBezTo>
                      <a:cubicBezTo>
                        <a:pt x="21600" y="13972"/>
                        <a:pt x="18361" y="20406"/>
                        <a:pt x="12870" y="24481"/>
                      </a:cubicBezTo>
                    </a:path>
                    <a:path w="21600" h="24481" stroke="0" extrusionOk="0">
                      <a:moveTo>
                        <a:pt x="20387" y="0"/>
                      </a:moveTo>
                      <a:cubicBezTo>
                        <a:pt x="21190" y="2292"/>
                        <a:pt x="21600" y="4704"/>
                        <a:pt x="21600" y="7134"/>
                      </a:cubicBezTo>
                      <a:cubicBezTo>
                        <a:pt x="21600" y="13972"/>
                        <a:pt x="18361" y="20406"/>
                        <a:pt x="12870" y="24481"/>
                      </a:cubicBezTo>
                      <a:lnTo>
                        <a:pt x="0" y="7134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CFCF6"/>
                    </a:gs>
                    <a:gs pos="100000">
                      <a:srgbClr val="B3B049"/>
                    </a:gs>
                  </a:gsLst>
                  <a:lin ang="189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ADADAD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29" name="Arc 7"/>
                <p:cNvSpPr/>
                <p:nvPr/>
              </p:nvSpPr>
              <p:spPr bwMode="auto">
                <a:xfrm>
                  <a:off x="1979" y="2448"/>
                  <a:ext cx="1909" cy="1584"/>
                </a:xfrm>
                <a:custGeom>
                  <a:avLst/>
                  <a:gdLst>
                    <a:gd name="G0" fmla="+- 12988 0 0"/>
                    <a:gd name="G1" fmla="+- 0 0 0"/>
                    <a:gd name="G2" fmla="+- 21600 0 0"/>
                    <a:gd name="T0" fmla="*/ 26046 w 26046"/>
                    <a:gd name="T1" fmla="*/ 17206 h 21600"/>
                    <a:gd name="T2" fmla="*/ 0 w 26046"/>
                    <a:gd name="T3" fmla="*/ 17259 h 21600"/>
                    <a:gd name="T4" fmla="*/ 12988 w 26046"/>
                    <a:gd name="T5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046" h="21600" fill="none" extrusionOk="0">
                      <a:moveTo>
                        <a:pt x="26046" y="17206"/>
                      </a:moveTo>
                      <a:cubicBezTo>
                        <a:pt x="22289" y="20056"/>
                        <a:pt x="17703" y="21599"/>
                        <a:pt x="12988" y="21600"/>
                      </a:cubicBezTo>
                      <a:cubicBezTo>
                        <a:pt x="8302" y="21600"/>
                        <a:pt x="3743" y="20076"/>
                        <a:pt x="0" y="17258"/>
                      </a:cubicBezTo>
                    </a:path>
                    <a:path w="26046" h="21600" stroke="0" extrusionOk="0">
                      <a:moveTo>
                        <a:pt x="26046" y="17206"/>
                      </a:moveTo>
                      <a:cubicBezTo>
                        <a:pt x="22289" y="20056"/>
                        <a:pt x="17703" y="21599"/>
                        <a:pt x="12988" y="21600"/>
                      </a:cubicBezTo>
                      <a:cubicBezTo>
                        <a:pt x="8302" y="21600"/>
                        <a:pt x="3743" y="20076"/>
                        <a:pt x="0" y="17258"/>
                      </a:cubicBezTo>
                      <a:lnTo>
                        <a:pt x="1298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CFCF6"/>
                    </a:gs>
                    <a:gs pos="100000">
                      <a:srgbClr val="B3B049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ADADAD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0" name="Arc 8"/>
                <p:cNvSpPr/>
                <p:nvPr/>
              </p:nvSpPr>
              <p:spPr bwMode="auto">
                <a:xfrm>
                  <a:off x="1344" y="1884"/>
                  <a:ext cx="1584" cy="1845"/>
                </a:xfrm>
                <a:custGeom>
                  <a:avLst/>
                  <a:gdLst>
                    <a:gd name="G0" fmla="+- 21600 0 0"/>
                    <a:gd name="G1" fmla="+- 7748 0 0"/>
                    <a:gd name="G2" fmla="+- 21600 0 0"/>
                    <a:gd name="T0" fmla="*/ 8820 w 21600"/>
                    <a:gd name="T1" fmla="*/ 25161 h 25161"/>
                    <a:gd name="T2" fmla="*/ 1437 w 21600"/>
                    <a:gd name="T3" fmla="*/ 0 h 25161"/>
                    <a:gd name="T4" fmla="*/ 21600 w 21600"/>
                    <a:gd name="T5" fmla="*/ 7748 h 25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5161" fill="none" extrusionOk="0">
                      <a:moveTo>
                        <a:pt x="8819" y="25161"/>
                      </a:moveTo>
                      <a:cubicBezTo>
                        <a:pt x="3275" y="21092"/>
                        <a:pt x="0" y="14625"/>
                        <a:pt x="0" y="7748"/>
                      </a:cubicBezTo>
                      <a:cubicBezTo>
                        <a:pt x="-1" y="5099"/>
                        <a:pt x="487" y="2472"/>
                        <a:pt x="1437" y="0"/>
                      </a:cubicBezTo>
                    </a:path>
                    <a:path w="21600" h="25161" stroke="0" extrusionOk="0">
                      <a:moveTo>
                        <a:pt x="8819" y="25161"/>
                      </a:moveTo>
                      <a:cubicBezTo>
                        <a:pt x="3275" y="21092"/>
                        <a:pt x="0" y="14625"/>
                        <a:pt x="0" y="7748"/>
                      </a:cubicBezTo>
                      <a:cubicBezTo>
                        <a:pt x="-1" y="5099"/>
                        <a:pt x="487" y="2472"/>
                        <a:pt x="1437" y="0"/>
                      </a:cubicBezTo>
                      <a:lnTo>
                        <a:pt x="21600" y="7748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CFCF6"/>
                    </a:gs>
                    <a:gs pos="100000">
                      <a:srgbClr val="B3B049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ADADAD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1" name="Arc 9"/>
                <p:cNvSpPr/>
                <p:nvPr/>
              </p:nvSpPr>
              <p:spPr bwMode="auto">
                <a:xfrm>
                  <a:off x="1448" y="865"/>
                  <a:ext cx="1500" cy="1584"/>
                </a:xfrm>
                <a:custGeom>
                  <a:avLst/>
                  <a:gdLst>
                    <a:gd name="G0" fmla="+- 20260 0 0"/>
                    <a:gd name="G1" fmla="+- 21600 0 0"/>
                    <a:gd name="G2" fmla="+- 21600 0 0"/>
                    <a:gd name="T0" fmla="*/ 0 w 20453"/>
                    <a:gd name="T1" fmla="*/ 14109 h 21600"/>
                    <a:gd name="T2" fmla="*/ 20453 w 20453"/>
                    <a:gd name="T3" fmla="*/ 1 h 21600"/>
                    <a:gd name="T4" fmla="*/ 20260 w 20453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453" h="21600" fill="none" extrusionOk="0">
                      <a:moveTo>
                        <a:pt x="0" y="14109"/>
                      </a:moveTo>
                      <a:cubicBezTo>
                        <a:pt x="3135" y="5629"/>
                        <a:pt x="11219" y="-1"/>
                        <a:pt x="20260" y="0"/>
                      </a:cubicBezTo>
                      <a:cubicBezTo>
                        <a:pt x="20324" y="0"/>
                        <a:pt x="20388" y="0"/>
                        <a:pt x="20453" y="0"/>
                      </a:cubicBezTo>
                    </a:path>
                    <a:path w="20453" h="21600" stroke="0" extrusionOk="0">
                      <a:moveTo>
                        <a:pt x="0" y="14109"/>
                      </a:moveTo>
                      <a:cubicBezTo>
                        <a:pt x="3135" y="5629"/>
                        <a:pt x="11219" y="-1"/>
                        <a:pt x="20260" y="0"/>
                      </a:cubicBezTo>
                      <a:cubicBezTo>
                        <a:pt x="20324" y="0"/>
                        <a:pt x="20388" y="0"/>
                        <a:pt x="20453" y="0"/>
                      </a:cubicBezTo>
                      <a:lnTo>
                        <a:pt x="20260" y="2160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B3B049"/>
                    </a:gs>
                    <a:gs pos="100000">
                      <a:srgbClr val="FCFCF6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808080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ADADAD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32" name="Oval 10"/>
                <p:cNvSpPr>
                  <a:spLocks noChangeArrowheads="1"/>
                </p:cNvSpPr>
                <p:nvPr/>
              </p:nvSpPr>
              <p:spPr bwMode="auto">
                <a:xfrm>
                  <a:off x="1344" y="864"/>
                  <a:ext cx="3168" cy="3168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333333"/>
                      </a:solidFill>
                      <a:rou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AFAFAF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zh-TW" sz="3200" dirty="0">
                      <a:ea typeface="新細明體" panose="02020500000000000000" charset="-120"/>
                    </a:rPr>
                    <a:t>MSF</a:t>
                  </a:r>
                  <a:endParaRPr lang="en-US" altLang="zh-TW" sz="3200" dirty="0">
                    <a:ea typeface="新細明體" panose="02020500000000000000" charset="-120"/>
                  </a:endParaRPr>
                </a:p>
              </p:txBody>
            </p:sp>
          </p:grpSp>
          <p:pic>
            <p:nvPicPr>
              <p:cNvPr id="22" name="Picture 11" descr="Planning"/>
              <p:cNvPicPr>
                <a:picLocks noChangeAspect="1" noChangeArrowheads="1"/>
              </p:cNvPicPr>
              <p:nvPr/>
            </p:nvPicPr>
            <p:blipFill>
              <a:blip r:embed="rId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722">
                <a:off x="3804" y="2448"/>
                <a:ext cx="324" cy="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2" descr="Developi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1" y="3552"/>
                <a:ext cx="979" cy="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3" descr="Stabilizi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2" y="2352"/>
                <a:ext cx="310" cy="8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4" descr="Deployin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7" y="1289"/>
                <a:ext cx="749" cy="5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5" descr="Envisionin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248"/>
                <a:ext cx="821" cy="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21"/>
            <p:cNvGrpSpPr/>
            <p:nvPr/>
          </p:nvGrpSpPr>
          <p:grpSpPr bwMode="auto">
            <a:xfrm>
              <a:off x="2667000" y="2057400"/>
              <a:ext cx="3489325" cy="3581400"/>
              <a:chOff x="1680" y="1296"/>
              <a:chExt cx="2198" cy="2256"/>
            </a:xfrm>
          </p:grpSpPr>
          <p:sp>
            <p:nvSpPr>
              <p:cNvPr id="34" name="Freeform 22"/>
              <p:cNvSpPr/>
              <p:nvPr/>
            </p:nvSpPr>
            <p:spPr bwMode="auto">
              <a:xfrm rot="540000">
                <a:off x="1789" y="1405"/>
                <a:ext cx="2079" cy="2147"/>
              </a:xfrm>
              <a:custGeom>
                <a:avLst/>
                <a:gdLst>
                  <a:gd name="T0" fmla="*/ 912 w 1824"/>
                  <a:gd name="T1" fmla="*/ 48 h 1884"/>
                  <a:gd name="T2" fmla="*/ 1008 w 1824"/>
                  <a:gd name="T3" fmla="*/ 48 h 1884"/>
                  <a:gd name="T4" fmla="*/ 1008 w 1824"/>
                  <a:gd name="T5" fmla="*/ 0 h 1884"/>
                  <a:gd name="T6" fmla="*/ 1248 w 1824"/>
                  <a:gd name="T7" fmla="*/ 96 h 1884"/>
                  <a:gd name="T8" fmla="*/ 1008 w 1824"/>
                  <a:gd name="T9" fmla="*/ 192 h 1884"/>
                  <a:gd name="T10" fmla="*/ 1008 w 1824"/>
                  <a:gd name="T11" fmla="*/ 144 h 1884"/>
                  <a:gd name="T12" fmla="*/ 912 w 1824"/>
                  <a:gd name="T13" fmla="*/ 144 h 1884"/>
                  <a:gd name="T14" fmla="*/ 96 w 1824"/>
                  <a:gd name="T15" fmla="*/ 960 h 1884"/>
                  <a:gd name="T16" fmla="*/ 912 w 1824"/>
                  <a:gd name="T17" fmla="*/ 1776 h 1884"/>
                  <a:gd name="T18" fmla="*/ 1728 w 1824"/>
                  <a:gd name="T19" fmla="*/ 960 h 1884"/>
                  <a:gd name="T20" fmla="*/ 912 w 1824"/>
                  <a:gd name="T21" fmla="*/ 240 h 1884"/>
                  <a:gd name="T22" fmla="*/ 1824 w 1824"/>
                  <a:gd name="T23" fmla="*/ 960 h 1884"/>
                  <a:gd name="T24" fmla="*/ 912 w 1824"/>
                  <a:gd name="T25" fmla="*/ 1872 h 1884"/>
                  <a:gd name="T26" fmla="*/ 0 w 1824"/>
                  <a:gd name="T27" fmla="*/ 960 h 1884"/>
                  <a:gd name="T28" fmla="*/ 912 w 1824"/>
                  <a:gd name="T29" fmla="*/ 48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24" h="1884">
                    <a:moveTo>
                      <a:pt x="912" y="48"/>
                    </a:moveTo>
                    <a:lnTo>
                      <a:pt x="1008" y="48"/>
                    </a:lnTo>
                    <a:lnTo>
                      <a:pt x="1008" y="0"/>
                    </a:lnTo>
                    <a:lnTo>
                      <a:pt x="1248" y="96"/>
                    </a:lnTo>
                    <a:lnTo>
                      <a:pt x="1008" y="192"/>
                    </a:lnTo>
                    <a:lnTo>
                      <a:pt x="1008" y="144"/>
                    </a:lnTo>
                    <a:lnTo>
                      <a:pt x="912" y="144"/>
                    </a:lnTo>
                    <a:cubicBezTo>
                      <a:pt x="912" y="144"/>
                      <a:pt x="160" y="140"/>
                      <a:pt x="96" y="960"/>
                    </a:cubicBezTo>
                    <a:cubicBezTo>
                      <a:pt x="144" y="1772"/>
                      <a:pt x="912" y="1776"/>
                      <a:pt x="912" y="1776"/>
                    </a:cubicBezTo>
                    <a:cubicBezTo>
                      <a:pt x="912" y="1776"/>
                      <a:pt x="1676" y="1776"/>
                      <a:pt x="1728" y="960"/>
                    </a:cubicBezTo>
                    <a:cubicBezTo>
                      <a:pt x="1716" y="200"/>
                      <a:pt x="912" y="240"/>
                      <a:pt x="912" y="240"/>
                    </a:cubicBezTo>
                    <a:cubicBezTo>
                      <a:pt x="912" y="240"/>
                      <a:pt x="1812" y="152"/>
                      <a:pt x="1824" y="960"/>
                    </a:cubicBezTo>
                    <a:cubicBezTo>
                      <a:pt x="1772" y="1884"/>
                      <a:pt x="912" y="1872"/>
                      <a:pt x="912" y="1872"/>
                    </a:cubicBezTo>
                    <a:cubicBezTo>
                      <a:pt x="912" y="1872"/>
                      <a:pt x="40" y="1872"/>
                      <a:pt x="0" y="960"/>
                    </a:cubicBezTo>
                    <a:cubicBezTo>
                      <a:pt x="48" y="36"/>
                      <a:pt x="912" y="48"/>
                      <a:pt x="912" y="48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AutoShape 23"/>
              <p:cNvSpPr>
                <a:spLocks noChangeArrowheads="1"/>
              </p:cNvSpPr>
              <p:nvPr/>
            </p:nvSpPr>
            <p:spPr bwMode="auto">
              <a:xfrm>
                <a:off x="2614" y="1296"/>
                <a:ext cx="461" cy="461"/>
              </a:xfrm>
              <a:prstGeom prst="diamond">
                <a:avLst/>
              </a:prstGeom>
              <a:gradFill rotWithShape="1">
                <a:gsLst>
                  <a:gs pos="0">
                    <a:srgbClr val="F0F1FF"/>
                  </a:gs>
                  <a:gs pos="100000">
                    <a:srgbClr val="B3C8DF">
                      <a:alpha val="9500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rgbClr val="5F5F5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DADAD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1680" y="1898"/>
                <a:ext cx="461" cy="461"/>
              </a:xfrm>
              <a:prstGeom prst="diamond">
                <a:avLst/>
              </a:prstGeom>
              <a:gradFill rotWithShape="1">
                <a:gsLst>
                  <a:gs pos="0">
                    <a:srgbClr val="F0F1FF"/>
                  </a:gs>
                  <a:gs pos="100000">
                    <a:srgbClr val="B3C8DF">
                      <a:alpha val="9500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rgbClr val="5F5F5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DADAD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7" name="AutoShape 25"/>
              <p:cNvSpPr>
                <a:spLocks noChangeArrowheads="1"/>
              </p:cNvSpPr>
              <p:nvPr/>
            </p:nvSpPr>
            <p:spPr bwMode="auto">
              <a:xfrm>
                <a:off x="1986" y="3044"/>
                <a:ext cx="462" cy="460"/>
              </a:xfrm>
              <a:prstGeom prst="diamond">
                <a:avLst/>
              </a:prstGeom>
              <a:gradFill rotWithShape="1">
                <a:gsLst>
                  <a:gs pos="0">
                    <a:srgbClr val="F0F1FF"/>
                  </a:gs>
                  <a:gs pos="100000">
                    <a:srgbClr val="B3C8DF">
                      <a:alpha val="9500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rgbClr val="5F5F5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DADAD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8" name="AutoShape 26"/>
              <p:cNvSpPr>
                <a:spLocks noChangeArrowheads="1"/>
              </p:cNvSpPr>
              <p:nvPr/>
            </p:nvSpPr>
            <p:spPr bwMode="auto">
              <a:xfrm>
                <a:off x="3417" y="1898"/>
                <a:ext cx="461" cy="461"/>
              </a:xfrm>
              <a:prstGeom prst="diamond">
                <a:avLst/>
              </a:prstGeom>
              <a:gradFill rotWithShape="1">
                <a:gsLst>
                  <a:gs pos="0">
                    <a:srgbClr val="F0F1FF"/>
                  </a:gs>
                  <a:gs pos="100000">
                    <a:srgbClr val="B3C8DF">
                      <a:alpha val="9500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rgbClr val="5F5F5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DADAD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39" name="AutoShape 27"/>
              <p:cNvSpPr>
                <a:spLocks noChangeArrowheads="1"/>
              </p:cNvSpPr>
              <p:nvPr/>
            </p:nvSpPr>
            <p:spPr bwMode="auto">
              <a:xfrm>
                <a:off x="3186" y="3044"/>
                <a:ext cx="462" cy="460"/>
              </a:xfrm>
              <a:prstGeom prst="diamond">
                <a:avLst/>
              </a:prstGeom>
              <a:gradFill rotWithShape="1">
                <a:gsLst>
                  <a:gs pos="0">
                    <a:srgbClr val="F0F1FF"/>
                  </a:gs>
                  <a:gs pos="100000">
                    <a:srgbClr val="B3C8DF">
                      <a:alpha val="9500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rgbClr val="5F5F5F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DADAD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2" name="文字方塊 1"/>
          <p:cNvSpPr txBox="1"/>
          <p:nvPr/>
        </p:nvSpPr>
        <p:spPr>
          <a:xfrm>
            <a:off x="659688" y="5200471"/>
            <a:ext cx="4541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E</a:t>
            </a:r>
            <a:r>
              <a:rPr lang="en-US" altLang="zh-TW" b="1" i="1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xample: </a:t>
            </a:r>
            <a:br>
              <a:rPr lang="en-US" altLang="zh-TW" i="1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</a:br>
            <a:r>
              <a:rPr lang="en-US" altLang="zh-TW" i="1" dirty="0" smtClean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Before </a:t>
            </a:r>
            <a:r>
              <a:rPr lang="en-US" altLang="zh-TW" i="1" dirty="0">
                <a:latin typeface="Arial" panose="020B0604020202020204" pitchFamily="34" charset="0"/>
                <a:ea typeface="新細明體" panose="02020500000000000000" charset="-120"/>
                <a:cs typeface="Arial" panose="020B0604020202020204" pitchFamily="34" charset="0"/>
              </a:rPr>
              <a:t>the end of the year, we will become the top revenue producing company in the industry by increasing our online sales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定義網站的願景與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2000" y="1219200"/>
            <a:ext cx="439735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5- Home page product promotion area</a:t>
            </a:r>
            <a:endParaRPr lang="en-US" altLang="zh-TW" dirty="0"/>
          </a:p>
          <a:p>
            <a:r>
              <a:rPr lang="en-US" altLang="zh-TW" dirty="0"/>
              <a:t>5- Search feature</a:t>
            </a:r>
            <a:endParaRPr lang="en-US" altLang="zh-TW" dirty="0"/>
          </a:p>
          <a:p>
            <a:r>
              <a:rPr lang="en-US" altLang="zh-TW" dirty="0"/>
              <a:t>5- Ecommerce functionality</a:t>
            </a:r>
            <a:endParaRPr lang="en-US" altLang="zh-TW" dirty="0"/>
          </a:p>
          <a:p>
            <a:r>
              <a:rPr lang="en-US" altLang="zh-TW" dirty="0"/>
              <a:t>5- Contact information</a:t>
            </a:r>
            <a:endParaRPr lang="en-US" altLang="zh-TW" dirty="0"/>
          </a:p>
          <a:p>
            <a:r>
              <a:rPr lang="en-US" altLang="zh-TW" dirty="0" smtClean="0"/>
              <a:t>4- </a:t>
            </a:r>
            <a:r>
              <a:rPr lang="en-US" altLang="zh-TW" dirty="0"/>
              <a:t>Golf instruction videos on home page</a:t>
            </a:r>
            <a:endParaRPr lang="en-US" altLang="zh-TW" dirty="0"/>
          </a:p>
          <a:p>
            <a:r>
              <a:rPr lang="en-US" altLang="zh-TW" dirty="0"/>
              <a:t>4- Animations for each button on home page</a:t>
            </a:r>
            <a:endParaRPr lang="en-US" altLang="zh-TW" dirty="0"/>
          </a:p>
          <a:p>
            <a:r>
              <a:rPr lang="en-US" altLang="zh-TW" dirty="0" smtClean="0"/>
              <a:t>4- Ask </a:t>
            </a:r>
            <a:r>
              <a:rPr lang="en-US" altLang="zh-TW" dirty="0"/>
              <a:t>for a monthly newsletter</a:t>
            </a:r>
            <a:endParaRPr lang="en-US" altLang="zh-TW" dirty="0"/>
          </a:p>
          <a:p>
            <a:r>
              <a:rPr lang="en-US" altLang="zh-TW" dirty="0"/>
              <a:t>3- Bios and pictures of our staff</a:t>
            </a:r>
            <a:endParaRPr lang="en-US" altLang="zh-TW" dirty="0"/>
          </a:p>
          <a:p>
            <a:r>
              <a:rPr lang="en-US" altLang="zh-TW" dirty="0" smtClean="0"/>
              <a:t>3- </a:t>
            </a:r>
            <a:r>
              <a:rPr lang="en-US" altLang="zh-TW" dirty="0"/>
              <a:t>Help area</a:t>
            </a:r>
            <a:endParaRPr lang="en-US" altLang="zh-TW" dirty="0"/>
          </a:p>
          <a:p>
            <a:r>
              <a:rPr lang="en-US" altLang="zh-TW" dirty="0" smtClean="0"/>
              <a:t>2- </a:t>
            </a:r>
            <a:r>
              <a:rPr lang="en-US" altLang="zh-TW" dirty="0"/>
              <a:t>Press release area</a:t>
            </a:r>
            <a:endParaRPr lang="en-US" altLang="zh-TW" dirty="0"/>
          </a:p>
          <a:p>
            <a:r>
              <a:rPr lang="en-US" altLang="zh-TW" dirty="0"/>
              <a:t>3- Personalized product page</a:t>
            </a:r>
            <a:endParaRPr lang="en-US" altLang="zh-TW" dirty="0"/>
          </a:p>
          <a:p>
            <a:r>
              <a:rPr lang="en-US" altLang="zh-TW" dirty="0"/>
              <a:t>3- User product reviews</a:t>
            </a:r>
            <a:endParaRPr lang="en-US" altLang="zh-TW" dirty="0"/>
          </a:p>
          <a:p>
            <a:r>
              <a:rPr lang="en-US" altLang="zh-TW" dirty="0"/>
              <a:t>3- Music playing on home page</a:t>
            </a:r>
            <a:endParaRPr lang="en-US" altLang="zh-TW" dirty="0"/>
          </a:p>
          <a:p>
            <a:r>
              <a:rPr lang="en-US" altLang="zh-TW" dirty="0" smtClean="0"/>
              <a:t>2- </a:t>
            </a:r>
            <a:r>
              <a:rPr lang="en-US" altLang="zh-TW" dirty="0"/>
              <a:t>Discussion </a:t>
            </a:r>
            <a:r>
              <a:rPr lang="en-US" altLang="zh-TW" dirty="0" smtClean="0"/>
              <a:t>boards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048000"/>
            <a:ext cx="4762500" cy="357187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6628" name="Group 4"/>
          <p:cNvGrpSpPr/>
          <p:nvPr/>
        </p:nvGrpSpPr>
        <p:grpSpPr>
          <a:xfrm>
            <a:off x="344488" y="1676400"/>
            <a:ext cx="4608512" cy="4876800"/>
            <a:chOff x="-23" y="864"/>
            <a:chExt cx="2903" cy="3072"/>
          </a:xfrm>
        </p:grpSpPr>
        <p:grpSp>
          <p:nvGrpSpPr>
            <p:cNvPr id="26645" name="Group 5"/>
            <p:cNvGrpSpPr/>
            <p:nvPr/>
          </p:nvGrpSpPr>
          <p:grpSpPr>
            <a:xfrm>
              <a:off x="384" y="864"/>
              <a:ext cx="2496" cy="2736"/>
              <a:chOff x="1248" y="2259"/>
              <a:chExt cx="3840" cy="1824"/>
            </a:xfrm>
          </p:grpSpPr>
          <p:sp>
            <p:nvSpPr>
              <p:cNvPr id="26674" name="AutoShape 6"/>
              <p:cNvSpPr/>
              <p:nvPr/>
            </p:nvSpPr>
            <p:spPr>
              <a:xfrm>
                <a:off x="1248" y="2259"/>
                <a:ext cx="3840" cy="1824"/>
              </a:xfrm>
              <a:prstGeom prst="roundRect">
                <a:avLst>
                  <a:gd name="adj" fmla="val 11185"/>
                </a:avLst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75" name="AutoShape 7"/>
              <p:cNvSpPr/>
              <p:nvPr/>
            </p:nvSpPr>
            <p:spPr>
              <a:xfrm>
                <a:off x="1248" y="2259"/>
                <a:ext cx="3840" cy="1824"/>
              </a:xfrm>
              <a:prstGeom prst="roundRect">
                <a:avLst>
                  <a:gd name="adj" fmla="val 11185"/>
                </a:avLst>
              </a:prstGeom>
              <a:noFill/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</p:grpSp>
        <p:grpSp>
          <p:nvGrpSpPr>
            <p:cNvPr id="26646" name="Group 8"/>
            <p:cNvGrpSpPr/>
            <p:nvPr/>
          </p:nvGrpSpPr>
          <p:grpSpPr>
            <a:xfrm>
              <a:off x="-23" y="971"/>
              <a:ext cx="2855" cy="2965"/>
              <a:chOff x="-63" y="816"/>
              <a:chExt cx="2855" cy="2965"/>
            </a:xfrm>
          </p:grpSpPr>
          <p:sp>
            <p:nvSpPr>
              <p:cNvPr id="26647" name="Line 9"/>
              <p:cNvSpPr/>
              <p:nvPr/>
            </p:nvSpPr>
            <p:spPr>
              <a:xfrm>
                <a:off x="2377" y="1832"/>
                <a:ext cx="175" cy="88"/>
              </a:xfrm>
              <a:prstGeom prst="line">
                <a:avLst/>
              </a:prstGeom>
              <a:ln w="28575" cap="flat" cmpd="sng">
                <a:solidFill>
                  <a:srgbClr val="CC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48" name="Arc 10"/>
              <p:cNvSpPr/>
              <p:nvPr/>
            </p:nvSpPr>
            <p:spPr>
              <a:xfrm>
                <a:off x="728" y="1316"/>
                <a:ext cx="1120" cy="1269"/>
              </a:xfrm>
              <a:custGeom>
                <a:avLst/>
                <a:gdLst/>
                <a:ahLst/>
                <a:cxnLst>
                  <a:cxn ang="0">
                    <a:pos x="1057" y="0"/>
                  </a:cxn>
                  <a:cxn ang="0">
                    <a:pos x="667" y="1269"/>
                  </a:cxn>
                  <a:cxn ang="0">
                    <a:pos x="0" y="370"/>
                  </a:cxn>
                </a:cxnLst>
                <a:pathLst>
                  <a:path w="21600" h="24481" fill="none">
                    <a:moveTo>
                      <a:pt x="20387" y="0"/>
                    </a:moveTo>
                    <a:cubicBezTo>
                      <a:pt x="21190" y="2292"/>
                      <a:pt x="21600" y="4704"/>
                      <a:pt x="21600" y="7134"/>
                    </a:cubicBezTo>
                    <a:cubicBezTo>
                      <a:pt x="21600" y="13972"/>
                      <a:pt x="18361" y="20406"/>
                      <a:pt x="12870" y="24481"/>
                    </a:cubicBezTo>
                  </a:path>
                  <a:path w="21600" h="24481" stroke="0">
                    <a:moveTo>
                      <a:pt x="20387" y="0"/>
                    </a:moveTo>
                    <a:cubicBezTo>
                      <a:pt x="21190" y="2292"/>
                      <a:pt x="21600" y="4704"/>
                      <a:pt x="21600" y="7134"/>
                    </a:cubicBezTo>
                    <a:cubicBezTo>
                      <a:pt x="21600" y="13972"/>
                      <a:pt x="18361" y="20406"/>
                      <a:pt x="12870" y="24481"/>
                    </a:cubicBezTo>
                    <a:lnTo>
                      <a:pt x="0" y="7134"/>
                    </a:lnTo>
                    <a:lnTo>
                      <a:pt x="203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CFCF6">
                      <a:alpha val="100000"/>
                    </a:srgbClr>
                  </a:gs>
                  <a:gs pos="100000">
                    <a:srgbClr val="B3B049">
                      <a:alpha val="100000"/>
                    </a:srgbClr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424971" name="Oval 11"/>
              <p:cNvSpPr>
                <a:spLocks noChangeArrowheads="1"/>
              </p:cNvSpPr>
              <p:nvPr/>
            </p:nvSpPr>
            <p:spPr bwMode="auto">
              <a:xfrm>
                <a:off x="516" y="1065"/>
                <a:ext cx="1313" cy="1389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path path="rect">
                  <a:fillToRect r="100000" b="10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33333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FAFAF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TW" altLang="en-US" sz="32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anose="020B0606020202030204" pitchFamily="34" charset="0"/>
                  <a:ea typeface="新細明體" panose="02020500000000000000" charset="-120"/>
                  <a:cs typeface="+mn-cs"/>
                </a:endParaRPr>
              </a:p>
            </p:txBody>
          </p:sp>
          <p:sp>
            <p:nvSpPr>
              <p:cNvPr id="26650" name="Arc 12"/>
              <p:cNvSpPr/>
              <p:nvPr/>
            </p:nvSpPr>
            <p:spPr>
              <a:xfrm>
                <a:off x="712" y="819"/>
                <a:ext cx="1332" cy="1021"/>
              </a:xfrm>
              <a:custGeom>
                <a:avLst/>
                <a:gdLst/>
                <a:ahLst/>
                <a:cxnLst>
                  <a:cxn ang="0">
                    <a:pos x="1004" y="0"/>
                  </a:cxn>
                  <a:cxn ang="0">
                    <a:pos x="1324" y="1021"/>
                  </a:cxn>
                  <a:cxn ang="0">
                    <a:pos x="0" y="877"/>
                  </a:cxn>
                </a:cxnLst>
                <a:pathLst>
                  <a:path w="21600" h="16544" fill="none">
                    <a:moveTo>
                      <a:pt x="16272" y="0"/>
                    </a:moveTo>
                    <a:cubicBezTo>
                      <a:pt x="19707" y="3934"/>
                      <a:pt x="21600" y="8981"/>
                      <a:pt x="21600" y="14204"/>
                    </a:cubicBezTo>
                    <a:cubicBezTo>
                      <a:pt x="21600" y="14985"/>
                      <a:pt x="21557" y="15766"/>
                      <a:pt x="21472" y="16543"/>
                    </a:cubicBezTo>
                  </a:path>
                  <a:path w="21600" h="16544" stroke="0">
                    <a:moveTo>
                      <a:pt x="16272" y="0"/>
                    </a:moveTo>
                    <a:cubicBezTo>
                      <a:pt x="19707" y="3934"/>
                      <a:pt x="21600" y="8981"/>
                      <a:pt x="21600" y="14204"/>
                    </a:cubicBezTo>
                    <a:cubicBezTo>
                      <a:pt x="21600" y="14985"/>
                      <a:pt x="21557" y="15766"/>
                      <a:pt x="21472" y="16543"/>
                    </a:cubicBezTo>
                    <a:lnTo>
                      <a:pt x="0" y="14204"/>
                    </a:lnTo>
                    <a:lnTo>
                      <a:pt x="16272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9A9C4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51" name="Arc 13"/>
              <p:cNvSpPr/>
              <p:nvPr/>
            </p:nvSpPr>
            <p:spPr>
              <a:xfrm>
                <a:off x="518" y="1336"/>
                <a:ext cx="1739" cy="1063"/>
              </a:xfrm>
              <a:custGeom>
                <a:avLst/>
                <a:gdLst/>
                <a:ahLst/>
                <a:cxnLst>
                  <a:cxn ang="0">
                    <a:pos x="1719" y="0"/>
                  </a:cxn>
                  <a:cxn ang="0">
                    <a:pos x="1544" y="1063"/>
                  </a:cxn>
                  <a:cxn ang="0">
                    <a:pos x="0" y="261"/>
                  </a:cxn>
                </a:cxnLst>
                <a:pathLst>
                  <a:path w="21600" h="13185" fill="none">
                    <a:moveTo>
                      <a:pt x="21355" y="0"/>
                    </a:moveTo>
                    <a:cubicBezTo>
                      <a:pt x="21518" y="1072"/>
                      <a:pt x="21600" y="2154"/>
                      <a:pt x="21600" y="3239"/>
                    </a:cubicBezTo>
                    <a:cubicBezTo>
                      <a:pt x="21600" y="6700"/>
                      <a:pt x="20767" y="10111"/>
                      <a:pt x="19173" y="13184"/>
                    </a:cubicBezTo>
                  </a:path>
                  <a:path w="21600" h="13185" stroke="0">
                    <a:moveTo>
                      <a:pt x="21355" y="0"/>
                    </a:moveTo>
                    <a:cubicBezTo>
                      <a:pt x="21518" y="1072"/>
                      <a:pt x="21600" y="2154"/>
                      <a:pt x="21600" y="3239"/>
                    </a:cubicBezTo>
                    <a:cubicBezTo>
                      <a:pt x="21600" y="6700"/>
                      <a:pt x="20767" y="10111"/>
                      <a:pt x="19173" y="13184"/>
                    </a:cubicBezTo>
                    <a:lnTo>
                      <a:pt x="0" y="3239"/>
                    </a:lnTo>
                    <a:lnTo>
                      <a:pt x="21355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5E89BC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52" name="Arc 14"/>
              <p:cNvSpPr/>
              <p:nvPr/>
            </p:nvSpPr>
            <p:spPr>
              <a:xfrm>
                <a:off x="268" y="1485"/>
                <a:ext cx="2184" cy="1506"/>
              </a:xfrm>
              <a:custGeom>
                <a:avLst/>
                <a:gdLst/>
                <a:ahLst/>
                <a:cxnLst>
                  <a:cxn ang="0">
                    <a:pos x="2184" y="378"/>
                  </a:cxn>
                  <a:cxn ang="0">
                    <a:pos x="1628" y="1506"/>
                  </a:cxn>
                  <a:cxn ang="0">
                    <a:pos x="0" y="0"/>
                  </a:cxn>
                </a:cxnLst>
                <a:pathLst>
                  <a:path w="21283" h="14663" fill="none">
                    <a:moveTo>
                      <a:pt x="21283" y="3685"/>
                    </a:moveTo>
                    <a:cubicBezTo>
                      <a:pt x="20572" y="7790"/>
                      <a:pt x="18689" y="11603"/>
                      <a:pt x="15860" y="14662"/>
                    </a:cubicBezTo>
                  </a:path>
                  <a:path w="21283" h="14663" stroke="0">
                    <a:moveTo>
                      <a:pt x="21283" y="3685"/>
                    </a:moveTo>
                    <a:cubicBezTo>
                      <a:pt x="20572" y="7790"/>
                      <a:pt x="18689" y="11603"/>
                      <a:pt x="15860" y="14662"/>
                    </a:cubicBezTo>
                    <a:lnTo>
                      <a:pt x="0" y="0"/>
                    </a:lnTo>
                    <a:lnTo>
                      <a:pt x="21283" y="3685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CC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53" name="Arc 15"/>
              <p:cNvSpPr/>
              <p:nvPr/>
            </p:nvSpPr>
            <p:spPr>
              <a:xfrm>
                <a:off x="268" y="1485"/>
                <a:ext cx="1655" cy="1785"/>
              </a:xfrm>
              <a:custGeom>
                <a:avLst/>
                <a:gdLst/>
                <a:ahLst/>
                <a:cxnLst>
                  <a:cxn ang="0">
                    <a:pos x="1655" y="1475"/>
                  </a:cxn>
                  <a:cxn ang="0">
                    <a:pos x="1316" y="1785"/>
                  </a:cxn>
                  <a:cxn ang="0">
                    <a:pos x="0" y="0"/>
                  </a:cxn>
                </a:cxnLst>
                <a:pathLst>
                  <a:path w="16131" h="17382" fill="none">
                    <a:moveTo>
                      <a:pt x="16131" y="14364"/>
                    </a:moveTo>
                    <a:cubicBezTo>
                      <a:pt x="15136" y="15482"/>
                      <a:pt x="14027" y="16493"/>
                      <a:pt x="12822" y="17381"/>
                    </a:cubicBezTo>
                  </a:path>
                  <a:path w="16131" h="17382" stroke="0">
                    <a:moveTo>
                      <a:pt x="16131" y="14364"/>
                    </a:moveTo>
                    <a:cubicBezTo>
                      <a:pt x="15136" y="15482"/>
                      <a:pt x="14027" y="16493"/>
                      <a:pt x="12822" y="17381"/>
                    </a:cubicBezTo>
                    <a:lnTo>
                      <a:pt x="0" y="0"/>
                    </a:lnTo>
                    <a:lnTo>
                      <a:pt x="16131" y="14364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CC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54" name="Arc 16"/>
              <p:cNvSpPr/>
              <p:nvPr/>
            </p:nvSpPr>
            <p:spPr>
              <a:xfrm>
                <a:off x="518" y="1596"/>
                <a:ext cx="1548" cy="1311"/>
              </a:xfrm>
              <a:custGeom>
                <a:avLst/>
                <a:gdLst/>
                <a:ahLst/>
                <a:cxnLst>
                  <a:cxn ang="0">
                    <a:pos x="1548" y="795"/>
                  </a:cxn>
                  <a:cxn ang="0">
                    <a:pos x="1145" y="1311"/>
                  </a:cxn>
                  <a:cxn ang="0">
                    <a:pos x="0" y="0"/>
                  </a:cxn>
                </a:cxnLst>
                <a:pathLst>
                  <a:path w="19218" h="16268" fill="none">
                    <a:moveTo>
                      <a:pt x="19218" y="9860"/>
                    </a:moveTo>
                    <a:cubicBezTo>
                      <a:pt x="17969" y="12293"/>
                      <a:pt x="16269" y="14468"/>
                      <a:pt x="14209" y="16267"/>
                    </a:cubicBezTo>
                  </a:path>
                  <a:path w="19218" h="16268" stroke="0">
                    <a:moveTo>
                      <a:pt x="19218" y="9860"/>
                    </a:moveTo>
                    <a:cubicBezTo>
                      <a:pt x="17969" y="12293"/>
                      <a:pt x="16269" y="14468"/>
                      <a:pt x="14209" y="16267"/>
                    </a:cubicBezTo>
                    <a:lnTo>
                      <a:pt x="0" y="0"/>
                    </a:lnTo>
                    <a:lnTo>
                      <a:pt x="19218" y="986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5E89BC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55" name="Arc 17"/>
              <p:cNvSpPr/>
              <p:nvPr/>
            </p:nvSpPr>
            <p:spPr>
              <a:xfrm>
                <a:off x="712" y="1693"/>
                <a:ext cx="1324" cy="925"/>
              </a:xfrm>
              <a:custGeom>
                <a:avLst/>
                <a:gdLst/>
                <a:ahLst/>
                <a:cxnLst>
                  <a:cxn ang="0">
                    <a:pos x="1324" y="136"/>
                  </a:cxn>
                  <a:cxn ang="0">
                    <a:pos x="958" y="925"/>
                  </a:cxn>
                  <a:cxn ang="0">
                    <a:pos x="0" y="0"/>
                  </a:cxn>
                </a:cxnLst>
                <a:pathLst>
                  <a:path w="21487" h="14997" fill="none">
                    <a:moveTo>
                      <a:pt x="21486" y="2210"/>
                    </a:moveTo>
                    <a:cubicBezTo>
                      <a:pt x="20991" y="7017"/>
                      <a:pt x="18899" y="11519"/>
                      <a:pt x="15545" y="14997"/>
                    </a:cubicBezTo>
                  </a:path>
                  <a:path w="21487" h="14997" stroke="0">
                    <a:moveTo>
                      <a:pt x="21486" y="2210"/>
                    </a:moveTo>
                    <a:cubicBezTo>
                      <a:pt x="20991" y="7017"/>
                      <a:pt x="18899" y="11519"/>
                      <a:pt x="15545" y="14997"/>
                    </a:cubicBezTo>
                    <a:lnTo>
                      <a:pt x="0" y="0"/>
                    </a:lnTo>
                    <a:lnTo>
                      <a:pt x="21486" y="221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9A9C4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56" name="Arc 18"/>
              <p:cNvSpPr/>
              <p:nvPr/>
            </p:nvSpPr>
            <p:spPr>
              <a:xfrm>
                <a:off x="1211" y="2107"/>
                <a:ext cx="687" cy="1674"/>
              </a:xfrm>
              <a:custGeom>
                <a:avLst/>
                <a:gdLst/>
                <a:ahLst/>
                <a:cxnLst>
                  <a:cxn ang="0">
                    <a:pos x="205" y="0"/>
                  </a:cxn>
                  <a:cxn ang="0">
                    <a:pos x="687" y="883"/>
                  </a:cxn>
                  <a:cxn ang="0">
                    <a:pos x="0" y="1674"/>
                  </a:cxn>
                </a:cxnLst>
                <a:pathLst>
                  <a:path w="19229" h="20823" fill="none">
                    <a:moveTo>
                      <a:pt x="5741" y="0"/>
                    </a:moveTo>
                    <a:cubicBezTo>
                      <a:pt x="11578" y="1609"/>
                      <a:pt x="16471" y="5594"/>
                      <a:pt x="19228" y="10984"/>
                    </a:cubicBezTo>
                  </a:path>
                  <a:path w="19229" h="20823" stroke="0">
                    <a:moveTo>
                      <a:pt x="5741" y="0"/>
                    </a:moveTo>
                    <a:cubicBezTo>
                      <a:pt x="11578" y="1609"/>
                      <a:pt x="16471" y="5594"/>
                      <a:pt x="19228" y="10984"/>
                    </a:cubicBezTo>
                    <a:lnTo>
                      <a:pt x="0" y="20823"/>
                    </a:lnTo>
                    <a:lnTo>
                      <a:pt x="5741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808080">
                    <a:alpha val="100000"/>
                  </a:srgbClr>
                </a:solidFill>
                <a:prstDash val="dash"/>
                <a:round/>
                <a:headEnd type="none" w="med" len="med"/>
                <a:tailEnd type="none" w="lg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57" name="Arc 19"/>
              <p:cNvSpPr/>
              <p:nvPr/>
            </p:nvSpPr>
            <p:spPr>
              <a:xfrm>
                <a:off x="1358" y="1875"/>
                <a:ext cx="708" cy="1698"/>
              </a:xfrm>
              <a:custGeom>
                <a:avLst/>
                <a:gdLst/>
                <a:ahLst/>
                <a:cxnLst>
                  <a:cxn ang="0">
                    <a:pos x="203" y="0"/>
                  </a:cxn>
                  <a:cxn ang="0">
                    <a:pos x="708" y="510"/>
                  </a:cxn>
                  <a:cxn ang="0">
                    <a:pos x="0" y="1698"/>
                  </a:cxn>
                </a:cxnLst>
                <a:pathLst>
                  <a:path w="15750" h="21121" fill="none">
                    <a:moveTo>
                      <a:pt x="4523" y="0"/>
                    </a:moveTo>
                    <a:cubicBezTo>
                      <a:pt x="8823" y="921"/>
                      <a:pt x="12740" y="3132"/>
                      <a:pt x="15749" y="6339"/>
                    </a:cubicBezTo>
                  </a:path>
                  <a:path w="15750" h="21121" stroke="0">
                    <a:moveTo>
                      <a:pt x="4523" y="0"/>
                    </a:moveTo>
                    <a:cubicBezTo>
                      <a:pt x="8823" y="921"/>
                      <a:pt x="12740" y="3132"/>
                      <a:pt x="15749" y="6339"/>
                    </a:cubicBezTo>
                    <a:lnTo>
                      <a:pt x="0" y="21121"/>
                    </a:lnTo>
                    <a:lnTo>
                      <a:pt x="4523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808080">
                    <a:alpha val="100000"/>
                  </a:srgb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58" name="Arc 20"/>
              <p:cNvSpPr/>
              <p:nvPr/>
            </p:nvSpPr>
            <p:spPr>
              <a:xfrm>
                <a:off x="1404" y="1605"/>
                <a:ext cx="636" cy="1717"/>
              </a:xfrm>
              <a:custGeom>
                <a:avLst/>
                <a:gdLst/>
                <a:ahLst/>
                <a:cxnLst>
                  <a:cxn ang="0">
                    <a:pos x="185" y="0"/>
                  </a:cxn>
                  <a:cxn ang="0">
                    <a:pos x="636" y="238"/>
                  </a:cxn>
                  <a:cxn ang="0">
                    <a:pos x="0" y="1717"/>
                  </a:cxn>
                </a:cxnLst>
                <a:pathLst>
                  <a:path w="11337" h="21347" fill="none">
                    <a:moveTo>
                      <a:pt x="3296" y="0"/>
                    </a:moveTo>
                    <a:cubicBezTo>
                      <a:pt x="6147" y="440"/>
                      <a:pt x="8881" y="1447"/>
                      <a:pt x="11336" y="2961"/>
                    </a:cubicBezTo>
                  </a:path>
                  <a:path w="11337" h="21347" stroke="0">
                    <a:moveTo>
                      <a:pt x="3296" y="0"/>
                    </a:moveTo>
                    <a:cubicBezTo>
                      <a:pt x="6147" y="440"/>
                      <a:pt x="8881" y="1447"/>
                      <a:pt x="11336" y="2961"/>
                    </a:cubicBezTo>
                    <a:lnTo>
                      <a:pt x="0" y="21347"/>
                    </a:lnTo>
                    <a:lnTo>
                      <a:pt x="3296" y="0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808080">
                    <a:alpha val="100000"/>
                  </a:srgb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59" name="AutoShape 21"/>
              <p:cNvSpPr/>
              <p:nvPr/>
            </p:nvSpPr>
            <p:spPr>
              <a:xfrm>
                <a:off x="307" y="2025"/>
                <a:ext cx="842" cy="44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DACD0"/>
                  </a:gs>
                  <a:gs pos="100000">
                    <a:srgbClr val="DEE7F1"/>
                  </a:gs>
                </a:gsLst>
                <a:lin ang="2700000" scaled="1"/>
                <a:tileRect/>
              </a:gradFill>
              <a:ln w="9525" cap="flat" cmpd="sng">
                <a:solidFill>
                  <a:srgbClr val="4D4D4D"/>
                </a:solidFill>
                <a:prstDash val="solid"/>
                <a:headEnd type="none" w="med" len="med"/>
                <a:tailEnd type="none" w="med" len="med"/>
              </a:ln>
              <a:effectLst>
                <a:outerShdw dist="35921" dir="2699999" algn="ctr" rotWithShape="0">
                  <a:srgbClr val="AFAFAF"/>
                </a:outerShdw>
              </a:effectLst>
            </p:spPr>
            <p:txBody>
              <a:bodyPr wrap="none" anchor="ctr">
                <a:spAutoFit/>
              </a:bodyPr>
              <a:p>
                <a:pPr lvl="0"/>
                <a:r>
                  <a:rPr lang="en-US" altLang="zh-TW" dirty="0">
                    <a:latin typeface="Arial Narrow" panose="020B0606020202030204" pitchFamily="34" charset="0"/>
                    <a:ea typeface="新細明體" panose="02020500000000000000" charset="-120"/>
                  </a:rPr>
                  <a:t>Project Plan</a:t>
                </a:r>
                <a:endParaRPr lang="en-US" altLang="zh-TW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  <a:p>
                <a:pPr lvl="0"/>
                <a:r>
                  <a:rPr lang="en-US" altLang="zh-TW" dirty="0">
                    <a:latin typeface="Arial Narrow" panose="020B0606020202030204" pitchFamily="34" charset="0"/>
                    <a:ea typeface="新細明體" panose="02020500000000000000" charset="-120"/>
                  </a:rPr>
                  <a:t>Approved</a:t>
                </a:r>
                <a:endParaRPr lang="en-US" altLang="zh-TW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60" name="AutoShape 22"/>
              <p:cNvSpPr/>
              <p:nvPr/>
            </p:nvSpPr>
            <p:spPr>
              <a:xfrm rot="6623978">
                <a:off x="-82" y="852"/>
                <a:ext cx="1698" cy="1659"/>
              </a:xfrm>
              <a:custGeom>
                <a:avLst/>
                <a:gdLst>
                  <a:gd name="txL" fmla="*/ 2849 w 21600"/>
                  <a:gd name="txT" fmla="*/ 0 h 21600"/>
                  <a:gd name="txR" fmla="*/ 18751 w 21600"/>
                  <a:gd name="txB" fmla="*/ 4062 h 21600"/>
                </a:gdLst>
                <a:ahLst/>
                <a:cxnLst>
                  <a:cxn ang="0">
                    <a:pos x="849" y="0"/>
                  </a:cxn>
                  <a:cxn ang="0">
                    <a:pos x="371" y="183"/>
                  </a:cxn>
                  <a:cxn ang="0">
                    <a:pos x="849" y="65"/>
                  </a:cxn>
                  <a:cxn ang="0">
                    <a:pos x="1327" y="183"/>
                  </a:cxn>
                </a:cxnLst>
                <a:rect l="txL" t="txT" r="txR" b="txB"/>
                <a:pathLst>
                  <a:path w="21600" h="21600">
                    <a:moveTo>
                      <a:pt x="4972" y="2728"/>
                    </a:moveTo>
                    <a:cubicBezTo>
                      <a:pt x="6668" y="1503"/>
                      <a:pt x="8707" y="843"/>
                      <a:pt x="10800" y="844"/>
                    </a:cubicBezTo>
                    <a:cubicBezTo>
                      <a:pt x="12892" y="844"/>
                      <a:pt x="14931" y="1503"/>
                      <a:pt x="16627" y="2728"/>
                    </a:cubicBezTo>
                    <a:lnTo>
                      <a:pt x="17122" y="2043"/>
                    </a:lnTo>
                    <a:cubicBezTo>
                      <a:pt x="15281" y="715"/>
                      <a:pt x="13069" y="-1"/>
                      <a:pt x="10799" y="0"/>
                    </a:cubicBezTo>
                    <a:cubicBezTo>
                      <a:pt x="8530" y="0"/>
                      <a:pt x="6318" y="715"/>
                      <a:pt x="4477" y="2043"/>
                    </a:cubicBezTo>
                    <a:lnTo>
                      <a:pt x="4972" y="2728"/>
                    </a:lnTo>
                    <a:close/>
                  </a:path>
                </a:pathLst>
              </a:custGeom>
              <a:solidFill>
                <a:srgbClr val="CC0000">
                  <a:alpha val="100000"/>
                </a:srgbClr>
              </a:solidFill>
              <a:ln w="9525">
                <a:noFill/>
              </a:ln>
              <a:effectLst>
                <a:outerShdw dist="35921" dir="2699999" algn="ctr" rotWithShape="0">
                  <a:schemeClr val="tx1">
                    <a:alpha val="5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61" name="AutoShape 23"/>
              <p:cNvSpPr/>
              <p:nvPr/>
            </p:nvSpPr>
            <p:spPr>
              <a:xfrm>
                <a:off x="1017" y="2146"/>
                <a:ext cx="366" cy="364"/>
              </a:xfrm>
              <a:prstGeom prst="diamond">
                <a:avLst/>
              </a:prstGeom>
              <a:gradFill rotWithShape="1">
                <a:gsLst>
                  <a:gs pos="0">
                    <a:srgbClr val="F0F1FF"/>
                  </a:gs>
                  <a:gs pos="100000">
                    <a:srgbClr val="B3C8DF">
                      <a:alpha val="95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5F5F5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62" name="AutoShape 24"/>
              <p:cNvSpPr/>
              <p:nvPr/>
            </p:nvSpPr>
            <p:spPr>
              <a:xfrm>
                <a:off x="1261" y="889"/>
                <a:ext cx="903" cy="44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8DACD0"/>
                  </a:gs>
                  <a:gs pos="100000">
                    <a:srgbClr val="DEE7F1"/>
                  </a:gs>
                </a:gsLst>
                <a:lin ang="2700000" scaled="1"/>
                <a:tileRect/>
              </a:gradFill>
              <a:ln w="9525" cap="flat" cmpd="sng">
                <a:solidFill>
                  <a:srgbClr val="4D4D4D"/>
                </a:solidFill>
                <a:prstDash val="solid"/>
                <a:headEnd type="none" w="med" len="med"/>
                <a:tailEnd type="none" w="med" len="med"/>
              </a:ln>
              <a:effectLst>
                <a:outerShdw dist="35921" dir="2699999" algn="ctr" rotWithShape="0">
                  <a:srgbClr val="AFAFAF"/>
                </a:outerShdw>
              </a:effectLst>
            </p:spPr>
            <p:txBody>
              <a:bodyPr wrap="none" anchor="ctr">
                <a:spAutoFit/>
              </a:bodyPr>
              <a:p>
                <a:pPr lvl="0"/>
                <a:r>
                  <a:rPr lang="en-US" altLang="zh-TW" dirty="0">
                    <a:latin typeface="Arial Narrow" panose="020B0606020202030204" pitchFamily="34" charset="0"/>
                    <a:ea typeface="新細明體" panose="02020500000000000000" charset="-120"/>
                  </a:rPr>
                  <a:t>Vision/Scope</a:t>
                </a:r>
                <a:endParaRPr lang="en-US" altLang="zh-TW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  <a:p>
                <a:pPr lvl="0"/>
                <a:r>
                  <a:rPr lang="en-US" altLang="zh-TW" dirty="0">
                    <a:latin typeface="Arial Narrow" panose="020B0606020202030204" pitchFamily="34" charset="0"/>
                    <a:ea typeface="新細明體" panose="02020500000000000000" charset="-120"/>
                  </a:rPr>
                  <a:t>Approved</a:t>
                </a:r>
                <a:endParaRPr lang="en-US" altLang="zh-TW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63" name="AutoShape 25"/>
              <p:cNvSpPr/>
              <p:nvPr/>
            </p:nvSpPr>
            <p:spPr>
              <a:xfrm>
                <a:off x="1270" y="1234"/>
                <a:ext cx="365" cy="367"/>
              </a:xfrm>
              <a:prstGeom prst="diamond">
                <a:avLst/>
              </a:prstGeom>
              <a:gradFill rotWithShape="1">
                <a:gsLst>
                  <a:gs pos="0">
                    <a:srgbClr val="F0F1FF"/>
                  </a:gs>
                  <a:gs pos="100000">
                    <a:srgbClr val="B3C8DF">
                      <a:alpha val="95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5F5F5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64" name="Text Box 26"/>
              <p:cNvSpPr txBox="1"/>
              <p:nvPr/>
            </p:nvSpPr>
            <p:spPr>
              <a:xfrm>
                <a:off x="672" y="3178"/>
                <a:ext cx="918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lvl="0"/>
                <a:r>
                  <a:rPr lang="en-US" altLang="zh-TW" sz="1600" dirty="0">
                    <a:latin typeface="Arial Narrow" panose="020B0606020202030204" pitchFamily="34" charset="0"/>
                    <a:ea typeface="新細明體" panose="02020500000000000000" charset="-120"/>
                  </a:rPr>
                  <a:t>Physical Design</a:t>
                </a:r>
                <a:endPara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65" name="Text Box 27"/>
              <p:cNvSpPr txBox="1"/>
              <p:nvPr/>
            </p:nvSpPr>
            <p:spPr>
              <a:xfrm>
                <a:off x="820" y="2812"/>
                <a:ext cx="860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lvl="0"/>
                <a:r>
                  <a:rPr lang="en-US" altLang="zh-TW" sz="1600" dirty="0">
                    <a:latin typeface="Arial Narrow" panose="020B0606020202030204" pitchFamily="34" charset="0"/>
                    <a:ea typeface="新細明體" panose="02020500000000000000" charset="-120"/>
                  </a:rPr>
                  <a:t>Logical Design</a:t>
                </a:r>
                <a:endPara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66" name="Text Box 28"/>
              <p:cNvSpPr txBox="1"/>
              <p:nvPr/>
            </p:nvSpPr>
            <p:spPr>
              <a:xfrm>
                <a:off x="379" y="2540"/>
                <a:ext cx="900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lvl="0"/>
                <a:r>
                  <a:rPr lang="en-US" altLang="zh-TW" sz="2200" dirty="0">
                    <a:latin typeface="Arial Narrow" panose="020B0606020202030204" pitchFamily="34" charset="0"/>
                    <a:ea typeface="新細明體" panose="02020500000000000000" charset="-120"/>
                  </a:rPr>
                  <a:t>Conceptual</a:t>
                </a:r>
                <a:endParaRPr lang="en-US" altLang="zh-TW" sz="22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67" name="AutoShape 29"/>
              <p:cNvSpPr/>
              <p:nvPr/>
            </p:nvSpPr>
            <p:spPr>
              <a:xfrm>
                <a:off x="1994" y="1796"/>
                <a:ext cx="87" cy="87"/>
              </a:xfrm>
              <a:prstGeom prst="diamond">
                <a:avLst/>
              </a:prstGeom>
              <a:solidFill>
                <a:srgbClr val="9A9C40"/>
              </a:solidFill>
              <a:ln w="9525">
                <a:noFill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68" name="AutoShape 30"/>
              <p:cNvSpPr/>
              <p:nvPr/>
            </p:nvSpPr>
            <p:spPr>
              <a:xfrm>
                <a:off x="2023" y="2350"/>
                <a:ext cx="87" cy="87"/>
              </a:xfrm>
              <a:prstGeom prst="diamond">
                <a:avLst/>
              </a:prstGeom>
              <a:solidFill>
                <a:srgbClr val="5E89BC"/>
              </a:solidFill>
              <a:ln w="9525">
                <a:noFill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69" name="AutoShape 31"/>
              <p:cNvSpPr/>
              <p:nvPr/>
            </p:nvSpPr>
            <p:spPr>
              <a:xfrm>
                <a:off x="1844" y="2948"/>
                <a:ext cx="88" cy="87"/>
              </a:xfrm>
              <a:prstGeom prst="diamond">
                <a:avLst/>
              </a:prstGeom>
              <a:solidFill>
                <a:srgbClr val="CC0000"/>
              </a:solidFill>
              <a:ln w="9525">
                <a:noFill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70" name="Text Box 32"/>
              <p:cNvSpPr txBox="1"/>
              <p:nvPr/>
            </p:nvSpPr>
            <p:spPr>
              <a:xfrm>
                <a:off x="2304" y="1728"/>
                <a:ext cx="488" cy="212"/>
              </a:xfrm>
              <a:prstGeom prst="rect">
                <a:avLst/>
              </a:prstGeom>
              <a:solidFill>
                <a:srgbClr val="FFFFFF">
                  <a:alpha val="59999"/>
                </a:srgbClr>
              </a:solidFill>
              <a:ln w="9525">
                <a:noFill/>
              </a:ln>
            </p:spPr>
            <p:txBody>
              <a:bodyPr wrap="none" lIns="45720" rIns="45720">
                <a:spAutoFit/>
              </a:bodyPr>
              <a:p>
                <a:pPr lvl="0"/>
                <a:r>
                  <a:rPr lang="en-US" altLang="zh-TW" sz="1600" dirty="0">
                    <a:latin typeface="Arial Narrow" panose="020B0606020202030204" pitchFamily="34" charset="0"/>
                    <a:ea typeface="新細明體" panose="02020500000000000000" charset="-120"/>
                  </a:rPr>
                  <a:t>Baseline</a:t>
                </a:r>
                <a:endPara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71" name="Freeform 33"/>
              <p:cNvSpPr/>
              <p:nvPr/>
            </p:nvSpPr>
            <p:spPr>
              <a:xfrm>
                <a:off x="2087" y="1765"/>
                <a:ext cx="253" cy="131"/>
              </a:xfrm>
              <a:custGeom>
                <a:avLst/>
                <a:gdLst/>
                <a:ahLst/>
                <a:cxnLst>
                  <a:cxn ang="0">
                    <a:pos x="125" y="38"/>
                  </a:cxn>
                  <a:cxn ang="0">
                    <a:pos x="127" y="19"/>
                  </a:cxn>
                  <a:cxn ang="0">
                    <a:pos x="128" y="0"/>
                  </a:cxn>
                  <a:cxn ang="0">
                    <a:pos x="64" y="34"/>
                  </a:cxn>
                  <a:cxn ang="0">
                    <a:pos x="20" y="58"/>
                  </a:cxn>
                  <a:cxn ang="0">
                    <a:pos x="0" y="68"/>
                  </a:cxn>
                  <a:cxn ang="0">
                    <a:pos x="6" y="72"/>
                  </a:cxn>
                  <a:cxn ang="0">
                    <a:pos x="21" y="78"/>
                  </a:cxn>
                  <a:cxn ang="0">
                    <a:pos x="65" y="100"/>
                  </a:cxn>
                  <a:cxn ang="0">
                    <a:pos x="129" y="131"/>
                  </a:cxn>
                  <a:cxn ang="0">
                    <a:pos x="124" y="94"/>
                  </a:cxn>
                  <a:cxn ang="0">
                    <a:pos x="253" y="64"/>
                  </a:cxn>
                  <a:cxn ang="0">
                    <a:pos x="125" y="38"/>
                  </a:cxn>
                </a:cxnLst>
                <a:pathLst>
                  <a:path w="278" h="104">
                    <a:moveTo>
                      <a:pt x="137" y="30"/>
                    </a:moveTo>
                    <a:lnTo>
                      <a:pt x="139" y="15"/>
                    </a:lnTo>
                    <a:lnTo>
                      <a:pt x="141" y="0"/>
                    </a:lnTo>
                    <a:lnTo>
                      <a:pt x="70" y="27"/>
                    </a:lnTo>
                    <a:lnTo>
                      <a:pt x="22" y="46"/>
                    </a:lnTo>
                    <a:lnTo>
                      <a:pt x="0" y="54"/>
                    </a:lnTo>
                    <a:lnTo>
                      <a:pt x="7" y="57"/>
                    </a:lnTo>
                    <a:lnTo>
                      <a:pt x="23" y="62"/>
                    </a:lnTo>
                    <a:lnTo>
                      <a:pt x="71" y="79"/>
                    </a:lnTo>
                    <a:lnTo>
                      <a:pt x="142" y="104"/>
                    </a:lnTo>
                    <a:lnTo>
                      <a:pt x="136" y="75"/>
                    </a:lnTo>
                    <a:lnTo>
                      <a:pt x="278" y="51"/>
                    </a:lnTo>
                    <a:lnTo>
                      <a:pt x="137" y="30"/>
                    </a:lnTo>
                    <a:close/>
                  </a:path>
                </a:pathLst>
              </a:custGeom>
              <a:solidFill>
                <a:srgbClr val="FF0000">
                  <a:alpha val="74901"/>
                </a:srgbClr>
              </a:solidFill>
              <a:ln w="9525">
                <a:noFill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72" name="Line 34"/>
              <p:cNvSpPr/>
              <p:nvPr/>
            </p:nvSpPr>
            <p:spPr>
              <a:xfrm>
                <a:off x="2157" y="1315"/>
                <a:ext cx="168" cy="46"/>
              </a:xfrm>
              <a:prstGeom prst="line">
                <a:avLst/>
              </a:prstGeom>
              <a:ln w="28575" cap="flat" cmpd="sng">
                <a:solidFill>
                  <a:srgbClr val="5E89BC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73" name="Line 35"/>
              <p:cNvSpPr/>
              <p:nvPr/>
            </p:nvSpPr>
            <p:spPr>
              <a:xfrm flipV="1">
                <a:off x="1638" y="816"/>
                <a:ext cx="158" cy="9"/>
              </a:xfrm>
              <a:prstGeom prst="line">
                <a:avLst/>
              </a:prstGeom>
              <a:ln w="28575" cap="flat" cmpd="sng">
                <a:solidFill>
                  <a:srgbClr val="9A9C4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629" name="Group 36"/>
          <p:cNvGrpSpPr/>
          <p:nvPr/>
        </p:nvGrpSpPr>
        <p:grpSpPr>
          <a:xfrm>
            <a:off x="3981450" y="2133600"/>
            <a:ext cx="4857750" cy="3505200"/>
            <a:chOff x="2364" y="1152"/>
            <a:chExt cx="3060" cy="2208"/>
          </a:xfrm>
        </p:grpSpPr>
        <p:grpSp>
          <p:nvGrpSpPr>
            <p:cNvPr id="26630" name="Group 37"/>
            <p:cNvGrpSpPr/>
            <p:nvPr/>
          </p:nvGrpSpPr>
          <p:grpSpPr>
            <a:xfrm>
              <a:off x="3264" y="1152"/>
              <a:ext cx="2160" cy="2208"/>
              <a:chOff x="1248" y="2259"/>
              <a:chExt cx="3840" cy="1824"/>
            </a:xfrm>
          </p:grpSpPr>
          <p:sp>
            <p:nvSpPr>
              <p:cNvPr id="26643" name="AutoShape 38"/>
              <p:cNvSpPr/>
              <p:nvPr/>
            </p:nvSpPr>
            <p:spPr>
              <a:xfrm>
                <a:off x="1248" y="2259"/>
                <a:ext cx="3840" cy="1824"/>
              </a:xfrm>
              <a:prstGeom prst="roundRect">
                <a:avLst>
                  <a:gd name="adj" fmla="val 11185"/>
                </a:avLst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44" name="AutoShape 39"/>
              <p:cNvSpPr/>
              <p:nvPr/>
            </p:nvSpPr>
            <p:spPr>
              <a:xfrm>
                <a:off x="1248" y="2259"/>
                <a:ext cx="3840" cy="1824"/>
              </a:xfrm>
              <a:prstGeom prst="roundRect">
                <a:avLst>
                  <a:gd name="adj" fmla="val 11185"/>
                </a:avLst>
              </a:prstGeom>
              <a:noFill/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</p:grpSp>
        <p:grpSp>
          <p:nvGrpSpPr>
            <p:cNvPr id="26631" name="Group 40"/>
            <p:cNvGrpSpPr/>
            <p:nvPr/>
          </p:nvGrpSpPr>
          <p:grpSpPr>
            <a:xfrm>
              <a:off x="2364" y="1225"/>
              <a:ext cx="2964" cy="2130"/>
              <a:chOff x="2208" y="1190"/>
              <a:chExt cx="2964" cy="2130"/>
            </a:xfrm>
          </p:grpSpPr>
          <p:sp>
            <p:nvSpPr>
              <p:cNvPr id="26632" name="Text Box 41"/>
              <p:cNvSpPr txBox="1"/>
              <p:nvPr/>
            </p:nvSpPr>
            <p:spPr>
              <a:xfrm>
                <a:off x="3826" y="2704"/>
                <a:ext cx="830" cy="5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lvl="0" algn="l">
                  <a:lnSpc>
                    <a:spcPct val="90000"/>
                  </a:lnSpc>
                </a:pPr>
                <a:r>
                  <a:rPr lang="en-US" altLang="zh-TW" sz="2000" dirty="0">
                    <a:latin typeface="Arial Narrow" panose="020B0606020202030204" pitchFamily="34" charset="0"/>
                    <a:ea typeface="新細明體" panose="02020500000000000000" charset="-120"/>
                  </a:rPr>
                  <a:t>Conceptual</a:t>
                </a:r>
                <a:endParaRPr lang="en-US" altLang="zh-TW" sz="20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  <a:p>
                <a:pPr lvl="0" algn="l">
                  <a:lnSpc>
                    <a:spcPct val="90000"/>
                  </a:lnSpc>
                </a:pPr>
                <a:r>
                  <a:rPr lang="en-US" altLang="zh-TW" sz="2000" dirty="0">
                    <a:latin typeface="Arial Narrow" panose="020B0606020202030204" pitchFamily="34" charset="0"/>
                    <a:ea typeface="新細明體" panose="02020500000000000000" charset="-120"/>
                  </a:rPr>
                  <a:t>Design</a:t>
                </a:r>
                <a:endParaRPr lang="en-US" altLang="zh-TW" sz="20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  <a:p>
                <a:pPr lvl="0" algn="l">
                  <a:lnSpc>
                    <a:spcPct val="90000"/>
                  </a:lnSpc>
                </a:pPr>
                <a:r>
                  <a:rPr lang="en-US" altLang="zh-TW" sz="2000" dirty="0">
                    <a:latin typeface="Arial Narrow" panose="020B0606020202030204" pitchFamily="34" charset="0"/>
                    <a:ea typeface="新細明體" panose="02020500000000000000" charset="-120"/>
                  </a:rPr>
                  <a:t>Baseline</a:t>
                </a:r>
                <a:endParaRPr lang="en-US" altLang="zh-TW" sz="20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33" name="Text Box 42"/>
              <p:cNvSpPr txBox="1"/>
              <p:nvPr/>
            </p:nvSpPr>
            <p:spPr>
              <a:xfrm>
                <a:off x="3980" y="1350"/>
                <a:ext cx="988" cy="212"/>
              </a:xfrm>
              <a:prstGeom prst="rect">
                <a:avLst/>
              </a:prstGeom>
              <a:solidFill>
                <a:srgbClr val="FFFFFF">
                  <a:alpha val="59999"/>
                </a:srgbClr>
              </a:solidFill>
              <a:ln w="9525">
                <a:noFill/>
              </a:ln>
            </p:spPr>
            <p:txBody>
              <a:bodyPr wrap="none" lIns="45720" rIns="45720">
                <a:spAutoFit/>
              </a:bodyPr>
              <a:p>
                <a:pPr lvl="0" algn="l"/>
                <a:r>
                  <a:rPr lang="en-US" altLang="zh-TW" sz="1600" dirty="0">
                    <a:latin typeface="Arial Narrow" panose="020B0606020202030204" pitchFamily="34" charset="0"/>
                    <a:ea typeface="新細明體" panose="02020500000000000000" charset="-120"/>
                  </a:rPr>
                  <a:t>Research Baseline</a:t>
                </a:r>
                <a:endPara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34" name="Arc 43"/>
              <p:cNvSpPr/>
              <p:nvPr/>
            </p:nvSpPr>
            <p:spPr>
              <a:xfrm>
                <a:off x="2208" y="1217"/>
                <a:ext cx="1739" cy="1481"/>
              </a:xfrm>
              <a:custGeom>
                <a:avLst/>
                <a:gdLst/>
                <a:ahLst/>
                <a:cxnLst>
                  <a:cxn ang="0">
                    <a:pos x="1548" y="0"/>
                  </a:cxn>
                  <a:cxn ang="0">
                    <a:pos x="1598" y="1481"/>
                  </a:cxn>
                  <a:cxn ang="0">
                    <a:pos x="0" y="793"/>
                  </a:cxn>
                </a:cxnLst>
                <a:pathLst>
                  <a:path w="21600" h="18373" fill="none">
                    <a:moveTo>
                      <a:pt x="19226" y="0"/>
                    </a:moveTo>
                    <a:cubicBezTo>
                      <a:pt x="20786" y="3046"/>
                      <a:pt x="21600" y="6420"/>
                      <a:pt x="21600" y="9843"/>
                    </a:cubicBezTo>
                    <a:cubicBezTo>
                      <a:pt x="21600" y="12776"/>
                      <a:pt x="21002" y="15678"/>
                      <a:pt x="19844" y="18373"/>
                    </a:cubicBezTo>
                  </a:path>
                  <a:path w="21600" h="18373" stroke="0">
                    <a:moveTo>
                      <a:pt x="19226" y="0"/>
                    </a:moveTo>
                    <a:cubicBezTo>
                      <a:pt x="20786" y="3046"/>
                      <a:pt x="21600" y="6420"/>
                      <a:pt x="21600" y="9843"/>
                    </a:cubicBezTo>
                    <a:cubicBezTo>
                      <a:pt x="21600" y="12776"/>
                      <a:pt x="21002" y="15678"/>
                      <a:pt x="19844" y="18373"/>
                    </a:cubicBezTo>
                    <a:lnTo>
                      <a:pt x="0" y="9843"/>
                    </a:lnTo>
                    <a:lnTo>
                      <a:pt x="19226" y="0"/>
                    </a:lnTo>
                    <a:close/>
                  </a:path>
                </a:pathLst>
              </a:custGeom>
              <a:noFill/>
              <a:ln w="57150" cap="flat" cmpd="sng">
                <a:solidFill>
                  <a:srgbClr val="9A9C4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35" name="Arc 44"/>
              <p:cNvSpPr/>
              <p:nvPr/>
            </p:nvSpPr>
            <p:spPr>
              <a:xfrm>
                <a:off x="2208" y="2009"/>
                <a:ext cx="1603" cy="1311"/>
              </a:xfrm>
              <a:custGeom>
                <a:avLst/>
                <a:gdLst/>
                <a:ahLst/>
                <a:cxnLst>
                  <a:cxn ang="0">
                    <a:pos x="1603" y="676"/>
                  </a:cxn>
                  <a:cxn ang="0">
                    <a:pos x="1144" y="1311"/>
                  </a:cxn>
                  <a:cxn ang="0">
                    <a:pos x="0" y="0"/>
                  </a:cxn>
                </a:cxnLst>
                <a:pathLst>
                  <a:path w="19903" h="16268" fill="none">
                    <a:moveTo>
                      <a:pt x="19902" y="8392"/>
                    </a:moveTo>
                    <a:cubicBezTo>
                      <a:pt x="18627" y="11416"/>
                      <a:pt x="16680" y="14109"/>
                      <a:pt x="14209" y="16267"/>
                    </a:cubicBezTo>
                  </a:path>
                  <a:path w="19903" h="16268" stroke="0">
                    <a:moveTo>
                      <a:pt x="19902" y="8392"/>
                    </a:moveTo>
                    <a:cubicBezTo>
                      <a:pt x="18627" y="11416"/>
                      <a:pt x="16680" y="14109"/>
                      <a:pt x="14209" y="16267"/>
                    </a:cubicBezTo>
                    <a:lnTo>
                      <a:pt x="0" y="0"/>
                    </a:lnTo>
                    <a:lnTo>
                      <a:pt x="19902" y="8392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9A9C4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26636" name="AutoShape 45"/>
              <p:cNvSpPr/>
              <p:nvPr/>
            </p:nvSpPr>
            <p:spPr>
              <a:xfrm>
                <a:off x="3780" y="1392"/>
                <a:ext cx="200" cy="200"/>
              </a:xfrm>
              <a:prstGeom prst="diamond">
                <a:avLst/>
              </a:prstGeom>
              <a:gradFill rotWithShape="1">
                <a:gsLst>
                  <a:gs pos="0">
                    <a:srgbClr val="EAABA0"/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38100" cap="flat" cmpd="sng">
                <a:solidFill>
                  <a:srgbClr val="CC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37" name="Line 46"/>
              <p:cNvSpPr/>
              <p:nvPr/>
            </p:nvSpPr>
            <p:spPr>
              <a:xfrm>
                <a:off x="3638" y="1190"/>
                <a:ext cx="240" cy="20"/>
              </a:xfrm>
              <a:prstGeom prst="line">
                <a:avLst/>
              </a:prstGeom>
              <a:ln w="57150" cap="flat" cmpd="sng">
                <a:solidFill>
                  <a:srgbClr val="9A9C4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38" name="AutoShape 47"/>
              <p:cNvSpPr/>
              <p:nvPr/>
            </p:nvSpPr>
            <p:spPr>
              <a:xfrm>
                <a:off x="3858" y="1872"/>
                <a:ext cx="200" cy="200"/>
              </a:xfrm>
              <a:prstGeom prst="diamond">
                <a:avLst/>
              </a:prstGeom>
              <a:gradFill rotWithShape="1">
                <a:gsLst>
                  <a:gs pos="0">
                    <a:srgbClr val="EAABA0"/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38100" cap="flat" cmpd="sng">
                <a:solidFill>
                  <a:srgbClr val="CC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39" name="AutoShape 48"/>
              <p:cNvSpPr/>
              <p:nvPr/>
            </p:nvSpPr>
            <p:spPr>
              <a:xfrm>
                <a:off x="3816" y="2346"/>
                <a:ext cx="200" cy="200"/>
              </a:xfrm>
              <a:prstGeom prst="diamond">
                <a:avLst/>
              </a:prstGeom>
              <a:gradFill rotWithShape="1">
                <a:gsLst>
                  <a:gs pos="0">
                    <a:srgbClr val="EAABA0"/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38100" cap="flat" cmpd="sng">
                <a:solidFill>
                  <a:srgbClr val="CC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26640" name="Text Box 49"/>
              <p:cNvSpPr txBox="1"/>
              <p:nvPr/>
            </p:nvSpPr>
            <p:spPr>
              <a:xfrm>
                <a:off x="4062" y="1860"/>
                <a:ext cx="947" cy="212"/>
              </a:xfrm>
              <a:prstGeom prst="rect">
                <a:avLst/>
              </a:prstGeom>
              <a:solidFill>
                <a:srgbClr val="FFFFFF">
                  <a:alpha val="59999"/>
                </a:srgbClr>
              </a:solidFill>
              <a:ln w="9525">
                <a:noFill/>
              </a:ln>
            </p:spPr>
            <p:txBody>
              <a:bodyPr wrap="none" lIns="45720" rIns="45720">
                <a:spAutoFit/>
              </a:bodyPr>
              <a:p>
                <a:pPr lvl="0" algn="l"/>
                <a:r>
                  <a:rPr lang="en-US" altLang="zh-TW" sz="1600" dirty="0">
                    <a:latin typeface="Arial Narrow" panose="020B0606020202030204" pitchFamily="34" charset="0"/>
                    <a:ea typeface="新細明體" panose="02020500000000000000" charset="-120"/>
                  </a:rPr>
                  <a:t>Analysis Baseline</a:t>
                </a:r>
                <a:endPara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41" name="Text Box 50"/>
              <p:cNvSpPr txBox="1"/>
              <p:nvPr/>
            </p:nvSpPr>
            <p:spPr>
              <a:xfrm>
                <a:off x="4020" y="2346"/>
                <a:ext cx="1152" cy="212"/>
              </a:xfrm>
              <a:prstGeom prst="rect">
                <a:avLst/>
              </a:prstGeom>
              <a:solidFill>
                <a:srgbClr val="FFFFFF">
                  <a:alpha val="59999"/>
                </a:srgbClr>
              </a:solidFill>
              <a:ln w="9525">
                <a:noFill/>
              </a:ln>
            </p:spPr>
            <p:txBody>
              <a:bodyPr wrap="none" lIns="45720" rIns="45720">
                <a:spAutoFit/>
              </a:bodyPr>
              <a:p>
                <a:pPr lvl="0" algn="l"/>
                <a:r>
                  <a:rPr lang="en-US" altLang="zh-TW" sz="1600" dirty="0">
                    <a:latin typeface="Arial Narrow" panose="020B0606020202030204" pitchFamily="34" charset="0"/>
                    <a:ea typeface="新細明體" panose="02020500000000000000" charset="-120"/>
                  </a:rPr>
                  <a:t>Optimization Baseline</a:t>
                </a:r>
                <a:endPara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endParaRPr>
              </a:p>
            </p:txBody>
          </p:sp>
          <p:sp>
            <p:nvSpPr>
              <p:cNvPr id="26642" name="Oval 51"/>
              <p:cNvSpPr/>
              <p:nvPr/>
            </p:nvSpPr>
            <p:spPr>
              <a:xfrm>
                <a:off x="3732" y="2640"/>
                <a:ext cx="138" cy="138"/>
              </a:xfrm>
              <a:prstGeom prst="ellipse">
                <a:avLst/>
              </a:prstGeom>
              <a:solidFill>
                <a:srgbClr val="9A9C40"/>
              </a:solidFill>
              <a:ln w="9525" cap="flat" cmpd="sng">
                <a:solidFill>
                  <a:srgbClr val="9A9C4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</p:grpSp>
      </p:grpSp>
      <p:sp>
        <p:nvSpPr>
          <p:cNvPr id="2" name="標題 1"/>
          <p:cNvSpPr/>
          <p:nvPr>
            <p:ph type="title"/>
          </p:nvPr>
        </p:nvSpPr>
        <p:spPr>
          <a:xfrm>
            <a:off x="762000" y="274638"/>
            <a:ext cx="8077200" cy="1143000"/>
          </a:xfrm>
        </p:spPr>
        <p:txBody>
          <a:bodyPr>
            <a:normAutofit fontScale="90000"/>
          </a:bodyPr>
          <a:p>
            <a:r>
              <a:rPr lang="zh-TW" altLang="en-US"/>
              <a:t>Conceptual Design （故事／情節）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TW" altLang="en-US"/>
              <a:t>Conceptual Design （情節）</a:t>
            </a:r>
            <a:br>
              <a:rPr lang="zh-TW" altLang="en-US"/>
            </a:br>
            <a:r>
              <a:rPr lang="zh-TW" altLang="en-US"/>
              <a:t>的三個進程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4571365"/>
          </a:xfrm>
        </p:spPr>
        <p:txBody>
          <a:bodyPr>
            <a:normAutofit fontScale="80000"/>
          </a:bodyPr>
          <a:p>
            <a:r>
              <a:rPr lang="zh-TW" altLang="en-US"/>
              <a:t>Research 調查</a:t>
            </a:r>
            <a:endParaRPr lang="zh-TW" altLang="en-US"/>
          </a:p>
          <a:p>
            <a:pPr lvl="1"/>
            <a:r>
              <a:rPr lang="zh-TW" altLang="en-US"/>
              <a:t>調查</a:t>
            </a:r>
            <a:r>
              <a:rPr lang="en-US" altLang="zh-TW"/>
              <a:t>:</a:t>
            </a:r>
            <a:br>
              <a:rPr lang="en-US" altLang="zh-TW"/>
            </a:br>
            <a:r>
              <a:rPr lang="zh-TW" altLang="en-US"/>
              <a:t>什麼人，在什麼時間，做什麼事，怎麼做，</a:t>
            </a:r>
            <a:br>
              <a:rPr lang="zh-TW" altLang="en-US"/>
            </a:br>
            <a:r>
              <a:rPr lang="zh-TW" altLang="en-US"/>
              <a:t>以及為什麼這麼做</a:t>
            </a:r>
            <a:endParaRPr lang="zh-TW" altLang="en-US"/>
          </a:p>
          <a:p>
            <a:r>
              <a:rPr lang="zh-TW" altLang="en-US"/>
              <a:t>Analysis 分析</a:t>
            </a:r>
            <a:endParaRPr lang="zh-TW" altLang="en-US"/>
          </a:p>
          <a:p>
            <a:pPr lvl="1"/>
            <a:r>
              <a:rPr lang="zh-TW" altLang="en-US"/>
              <a:t>資料整理</a:t>
            </a:r>
            <a:endParaRPr lang="zh-TW" altLang="en-US"/>
          </a:p>
          <a:p>
            <a:pPr lvl="1"/>
            <a:r>
              <a:rPr lang="zh-TW" altLang="en-US"/>
              <a:t>UML圖形繪製</a:t>
            </a:r>
            <a:endParaRPr lang="zh-TW" altLang="en-US"/>
          </a:p>
          <a:p>
            <a:pPr lvl="1"/>
            <a:r>
              <a:rPr lang="zh-TW" altLang="en-US"/>
              <a:t>需求定義</a:t>
            </a:r>
            <a:endParaRPr lang="zh-TW" altLang="en-US"/>
          </a:p>
          <a:p>
            <a:r>
              <a:rPr lang="zh-TW" altLang="en-US"/>
              <a:t>Optimization 最佳化</a:t>
            </a:r>
            <a:endParaRPr lang="zh-TW" altLang="en-US"/>
          </a:p>
          <a:p>
            <a:pPr lvl="1"/>
            <a:r>
              <a:rPr lang="zh-TW" altLang="en-US"/>
              <a:t>發展未來情節</a:t>
            </a:r>
            <a:r>
              <a:rPr lang="en-US" altLang="zh-TW"/>
              <a:t>:</a:t>
            </a:r>
            <a:br>
              <a:rPr lang="en-US" altLang="zh-TW"/>
            </a:br>
            <a:r>
              <a:rPr lang="zh-TW" altLang="en-US"/>
              <a:t>什麼人，在什麼時間，做什麼事、怎麼做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資料蒐集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zh-TW" altLang="en-US"/>
              <a:t>從三個來源:</a:t>
            </a:r>
            <a:endParaRPr lang="zh-TW" altLang="en-US"/>
          </a:p>
          <a:p>
            <a:pPr lvl="1"/>
            <a:r>
              <a:rPr lang="zh-TW" altLang="en-US"/>
              <a:t>文件</a:t>
            </a:r>
            <a:endParaRPr lang="zh-TW" altLang="en-US"/>
          </a:p>
          <a:p>
            <a:pPr lvl="1"/>
            <a:r>
              <a:rPr lang="zh-TW" altLang="en-US"/>
              <a:t>系統</a:t>
            </a:r>
            <a:endParaRPr lang="zh-TW" altLang="en-US"/>
          </a:p>
          <a:p>
            <a:pPr lvl="1"/>
            <a:r>
              <a:rPr lang="zh-TW" altLang="en-US"/>
              <a:t>人員</a:t>
            </a:r>
            <a:endParaRPr lang="zh-TW" altLang="en-US"/>
          </a:p>
          <a:p>
            <a:r>
              <a:rPr lang="zh-TW" altLang="en-US"/>
              <a:t>採用次頁描述的各種方法</a:t>
            </a:r>
            <a:endParaRPr lang="zh-TW" altLang="en-US"/>
          </a:p>
          <a:p>
            <a:r>
              <a:rPr lang="zh-TW" altLang="en-US"/>
              <a:t>蒐集出下列資訊:</a:t>
            </a:r>
            <a:endParaRPr lang="zh-TW" altLang="en-US"/>
          </a:p>
          <a:p>
            <a:pPr lvl="1"/>
            <a:r>
              <a:rPr lang="zh-TW" altLang="en-US"/>
              <a:t>商業</a:t>
            </a:r>
            <a:endParaRPr lang="zh-TW" altLang="en-US"/>
          </a:p>
          <a:p>
            <a:pPr lvl="1"/>
            <a:r>
              <a:rPr lang="zh-TW" altLang="en-US"/>
              <a:t>應用程式</a:t>
            </a:r>
            <a:endParaRPr lang="zh-TW" altLang="en-US"/>
          </a:p>
          <a:p>
            <a:pPr lvl="1"/>
            <a:r>
              <a:rPr lang="zh-TW" altLang="en-US"/>
              <a:t>操作流程</a:t>
            </a:r>
            <a:endParaRPr lang="zh-TW" altLang="en-US"/>
          </a:p>
          <a:p>
            <a:pPr lvl="1"/>
            <a:r>
              <a:rPr lang="zh-TW" altLang="en-US"/>
              <a:t>技術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TW" altLang="en-US"/>
              <a:t>課程大綱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5024755"/>
          </a:xfrm>
        </p:spPr>
        <p:txBody>
          <a:bodyPr>
            <a:normAutofit fontScale="80000"/>
          </a:bodyPr>
          <a:p>
            <a:r>
              <a:rPr lang="zh-TW" altLang="en-US"/>
              <a:t>一. 使用者需求分析 </a:t>
            </a:r>
            <a:endParaRPr lang="zh-TW" altLang="en-US"/>
          </a:p>
          <a:p>
            <a:r>
              <a:rPr lang="zh-TW" altLang="en-US"/>
              <a:t>二. 定義問題與目標 </a:t>
            </a:r>
            <a:endParaRPr lang="zh-TW" altLang="en-US"/>
          </a:p>
          <a:p>
            <a:r>
              <a:rPr lang="zh-TW" altLang="en-US"/>
              <a:t>三. 常見Process Model簡介 </a:t>
            </a:r>
            <a:endParaRPr lang="zh-TW" altLang="en-US"/>
          </a:p>
          <a:p>
            <a:r>
              <a:rPr lang="zh-TW" altLang="en-US"/>
              <a:t>四. 透過diagrams.net 線上工具繪製使用者操作流程 </a:t>
            </a:r>
            <a:endParaRPr lang="zh-TW" altLang="en-US"/>
          </a:p>
          <a:p>
            <a:pPr marL="0" indent="0">
              <a:buNone/>
            </a:pPr>
            <a:r>
              <a:rPr lang="zh-TW" altLang="en-US"/>
              <a:t>     Lab A: 使用者操作介面線框圖除錯練習 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五. 以統一塑模語言(UML)記錄及溝通設計成品 </a:t>
            </a:r>
            <a:endParaRPr lang="zh-TW" altLang="en-US"/>
          </a:p>
          <a:p>
            <a:r>
              <a:rPr lang="zh-TW" altLang="en-US"/>
              <a:t>六. 從使用者操作流程擷取資料描述 </a:t>
            </a:r>
            <a:endParaRPr lang="zh-TW" altLang="en-US"/>
          </a:p>
          <a:p>
            <a:pPr marL="0" indent="0">
              <a:buNone/>
            </a:pPr>
            <a:r>
              <a:rPr lang="zh-TW" altLang="en-US"/>
              <a:t>     Lab B: 資料庫設計挑毛病除錯練習 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資料蒐集方法</a:t>
            </a:r>
            <a:endParaRPr lang="zh-TW" altLang="en-US"/>
          </a:p>
        </p:txBody>
      </p:sp>
      <p:pic>
        <p:nvPicPr>
          <p:cNvPr id="13" name="內容版面配置區 12" descr="fin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2520" y="1412875"/>
            <a:ext cx="7375964" cy="508444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未來使用情境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內容版面配置區 15"/>
          <p:cNvSpPr/>
          <p:nvPr>
            <p:ph idx="1"/>
          </p:nvPr>
        </p:nvSpPr>
        <p:spPr>
          <a:xfrm>
            <a:off x="762000" y="1600200"/>
            <a:ext cx="8077200" cy="5052695"/>
          </a:xfrm>
        </p:spPr>
        <p:txBody>
          <a:bodyPr>
            <a:normAutofit/>
          </a:bodyPr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代入使用情境與操作流程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建構未來情節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使用者需要什麼、達到什麼條件，才會開始接觸系統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系統提供什麼給使用者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使用者如何輸入資料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資料如何檢查進行驗證、如何處理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後來資料如何儲存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然後又交給了誰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altLang="en-US">
                <a:sym typeface="+mn-ea"/>
              </a:rPr>
              <a:t>視覺化，讓討論更具體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06168"/>
            <a:ext cx="80772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事務導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向的動線設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endParaRPr 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3505201"/>
            <a:ext cx="7543800" cy="2743199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動線的每一頁都是為了完成某一項特定工作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任何操作都有朝向目標前進的明確回應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選項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提供一組選項供使用者選擇 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使用者決定要採用哪一個選項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8200" y="1524000"/>
            <a:ext cx="7696200" cy="176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為了完成使用者想做的事，我們設計出一系列的畫面，如此便形成操作動線。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操作動線的設計要點：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3"/>
    </p:custData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3006002"/>
            <a:ext cx="3429000" cy="1362075"/>
          </a:xfrm>
        </p:spPr>
        <p:txBody>
          <a:bodyPr>
            <a:normAutofit/>
          </a:bodyPr>
          <a:lstStyle/>
          <a:p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舉例來說</a:t>
            </a:r>
            <a:endParaRPr lang="zh-TW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447800" y="4372088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有位三十歲的男性，想買一支手錶給自己。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動線設計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實例（步驟一）</a:t>
            </a:r>
            <a:endParaRPr 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733800" cy="48768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買一支手錶。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對，你來對地方了。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使用者評估並採行我們提供的選項動作：</a:t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男錶／女錶／搜尋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76400"/>
            <a:ext cx="4762500" cy="3905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動線設計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實例（步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驟二）</a:t>
            </a:r>
            <a:endParaRPr 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733800" cy="4876800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買一支手錶。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做得好，看，有這麼多男錶。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選項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使用者評估並且採行我們提供的選項動作：</a:t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哪一支／下一頁／其他錶款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676400"/>
            <a:ext cx="4762500" cy="3886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動線設計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實例（步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驟三）</a:t>
            </a:r>
            <a:endParaRPr 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733800" cy="4876800"/>
          </a:xfrm>
        </p:spPr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買一支手錶。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太好了，這支錶很酷。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選項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使用者評估並且採行我們提供的選項動作：</a:t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加入購物車／其他錶款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52600"/>
            <a:ext cx="4762500" cy="3905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設計網站的操作動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endParaRPr lang="en-US" altLang="zh-TW" dirty="0"/>
          </a:p>
        </p:txBody>
      </p:sp>
      <p:sp>
        <p:nvSpPr>
          <p:cNvPr id="41" name="內容版面配置區 5"/>
          <p:cNvSpPr txBox="1"/>
          <p:nvPr/>
        </p:nvSpPr>
        <p:spPr>
          <a:xfrm>
            <a:off x="762000" y="1596413"/>
            <a:ext cx="80772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內容版面配置區 5"/>
          <p:cNvSpPr txBox="1"/>
          <p:nvPr/>
        </p:nvSpPr>
        <p:spPr>
          <a:xfrm>
            <a:off x="914400" y="1748813"/>
            <a:ext cx="80772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>
          <a:xfrm>
            <a:off x="725905" y="1596412"/>
            <a:ext cx="8077200" cy="4804388"/>
          </a:xfrm>
        </p:spPr>
        <p:txBody>
          <a:bodyPr>
            <a:normAutofit lnSpcReduction="2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根據使用者與網站的目標，討論設計動線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視覺化設計與討論</a:t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A4</a:t>
            </a:r>
            <a:r>
              <a:rPr lang="zh-TW" altLang="en-US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紙張 ＝ 一頁</a:t>
            </a:r>
            <a:r>
              <a:rPr lang="zh-TW" altLang="en-US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endParaRPr lang="zh-TW" altLang="en-US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A4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紙張上描繪網頁大樣，利用此視覺化的雛型系統體驗未來成品。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請留意稍早在討論過的設計要點：目標、確認、選項、評估。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動線流程確認之後，才標註細部內容，例如：各表單欄位的名稱。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209800"/>
            <a:ext cx="3105150" cy="45720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分類組織網站地圖（一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828800"/>
            <a:ext cx="3476625" cy="3152775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24" y="4996435"/>
            <a:ext cx="2381250" cy="1704975"/>
          </a:xfrm>
          <a:prstGeom prst="rect">
            <a:avLst/>
          </a:prstGeom>
        </p:spPr>
      </p:pic>
      <p:sp>
        <p:nvSpPr>
          <p:cNvPr id="41" name="內容版面配置區 5"/>
          <p:cNvSpPr txBox="1"/>
          <p:nvPr/>
        </p:nvSpPr>
        <p:spPr>
          <a:xfrm>
            <a:off x="762000" y="1551560"/>
            <a:ext cx="80772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7" y="1551560"/>
            <a:ext cx="2981325" cy="2286000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3810000" y="2914915"/>
            <a:ext cx="762000" cy="762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7722706">
            <a:off x="4277061" y="4421774"/>
            <a:ext cx="762000" cy="762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分類組織網站地圖（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內容版面配置區 5"/>
          <p:cNvSpPr txBox="1"/>
          <p:nvPr/>
        </p:nvSpPr>
        <p:spPr>
          <a:xfrm>
            <a:off x="1066800" y="1753490"/>
            <a:ext cx="80772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63" y="1649730"/>
            <a:ext cx="6400800" cy="482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橢圓 5"/>
          <p:cNvSpPr/>
          <p:nvPr/>
        </p:nvSpPr>
        <p:spPr>
          <a:xfrm>
            <a:off x="3886200" y="1649730"/>
            <a:ext cx="1219200" cy="1676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TW" altLang="en-US"/>
              <a:t>課程大綱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5024755"/>
          </a:xfrm>
        </p:spPr>
        <p:txBody>
          <a:bodyPr>
            <a:normAutofit/>
          </a:bodyPr>
          <a:p>
            <a:r>
              <a:rPr lang="zh-TW" altLang="en-US" sz="2800"/>
              <a:t>七. 開發時期的版本控制 </a:t>
            </a:r>
            <a:endParaRPr lang="zh-TW" altLang="en-US" sz="2800"/>
          </a:p>
          <a:p>
            <a:pPr marL="0" indent="0">
              <a:buNone/>
            </a:pPr>
            <a:r>
              <a:rPr lang="zh-TW" altLang="en-US" sz="2800"/>
              <a:t>    Lab C: Git版本控制個案演習 </a:t>
            </a:r>
            <a:endParaRPr lang="zh-TW" altLang="en-US" sz="2800"/>
          </a:p>
          <a:p>
            <a:endParaRPr lang="zh-TW" altLang="en-US" sz="2400"/>
          </a:p>
          <a:p>
            <a:r>
              <a:rPr lang="zh-TW" altLang="en-US" sz="2800"/>
              <a:t>八. 程式錯誤評估 </a:t>
            </a:r>
            <a:endParaRPr lang="zh-TW" altLang="en-US" sz="2800"/>
          </a:p>
          <a:p>
            <a:r>
              <a:rPr lang="zh-TW" altLang="en-US" sz="2800"/>
              <a:t>九. 測試計畫 </a:t>
            </a:r>
            <a:endParaRPr lang="zh-TW" altLang="en-US" sz="2800"/>
          </a:p>
          <a:p>
            <a:pPr marL="0" indent="0">
              <a:buNone/>
            </a:pPr>
            <a:r>
              <a:rPr lang="zh-TW" altLang="en-US" sz="2800"/>
              <a:t>    Lab D: 單元測試與</a:t>
            </a:r>
            <a:r>
              <a:rPr lang="en-US" altLang="zh-TW" sz="2800"/>
              <a:t>UI</a:t>
            </a:r>
            <a:r>
              <a:rPr lang="zh-TW" altLang="en-US" sz="2800"/>
              <a:t>測試 </a:t>
            </a:r>
            <a:endParaRPr lang="zh-TW" altLang="en-US" sz="2800"/>
          </a:p>
          <a:p>
            <a:endParaRPr lang="zh-TW" altLang="en-US" sz="2400"/>
          </a:p>
          <a:p>
            <a:pPr marL="0" indent="0" algn="r">
              <a:buNone/>
            </a:pPr>
            <a:endParaRPr lang="zh-TW" altLang="en-US" sz="2800"/>
          </a:p>
        </p:txBody>
      </p:sp>
    </p:spTree>
  </p:cSld>
  <p:clrMapOvr>
    <a:masterClrMapping/>
  </p:clrMapOvr>
  <p:transition spd="slow"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分類組織網站地圖（三）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內容版面配置區 5"/>
          <p:cNvSpPr txBox="1"/>
          <p:nvPr/>
        </p:nvSpPr>
        <p:spPr>
          <a:xfrm>
            <a:off x="990600" y="1593583"/>
            <a:ext cx="80772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TW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73530"/>
            <a:ext cx="6400800" cy="482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43000" y="2556623"/>
            <a:ext cx="7086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套用一致的版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endParaRPr lang="zh-TW" altLang="en-US" dirty="0"/>
          </a:p>
        </p:txBody>
      </p:sp>
      <p:pic>
        <p:nvPicPr>
          <p:cNvPr id="3075" name="Picture 3" descr="C:\Temp\ID\ae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75874"/>
            <a:ext cx="399944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Temp\ID\aelabel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3842"/>
            <a:ext cx="39243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984" y="4800600"/>
            <a:ext cx="5795032" cy="1263317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內容版面配置區 1" descr="C:\Temp\2022-05-30_23_40_47.jpg2022-05-30_23_40_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62318" y="2361883"/>
            <a:ext cx="8076565" cy="4290060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7063105" y="2762885"/>
            <a:ext cx="1219200" cy="1299210"/>
            <a:chOff x="11653" y="3999"/>
            <a:chExt cx="1920" cy="2046"/>
          </a:xfrm>
        </p:grpSpPr>
        <p:sp>
          <p:nvSpPr>
            <p:cNvPr id="6" name="向上箭號 5"/>
            <p:cNvSpPr/>
            <p:nvPr/>
          </p:nvSpPr>
          <p:spPr>
            <a:xfrm>
              <a:off x="11998" y="5079"/>
              <a:ext cx="1230" cy="966"/>
            </a:xfrm>
            <a:prstGeom prst="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11653" y="3999"/>
              <a:ext cx="1920" cy="108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www.diagrams.net 繪圖工具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altLang="en-US"/>
              <a:t>申請</a:t>
            </a:r>
            <a:r>
              <a:rPr lang="en-US" altLang="zh-TW"/>
              <a:t>/</a:t>
            </a:r>
            <a:r>
              <a:rPr altLang="en-US"/>
              <a:t>設定程序、講師示範、操作練習</a:t>
            </a:r>
            <a:endParaRPr altLang="en-US"/>
          </a:p>
        </p:txBody>
      </p:sp>
    </p:spTree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TW"/>
              <a:t>Lab: 使用者操作介面</a:t>
            </a:r>
            <a:r>
              <a:rPr altLang="en-US"/>
              <a:t>設計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altLang="en-US" sz="2800">
                <a:sym typeface="+mn-ea"/>
              </a:rPr>
              <a:t>「問題 = 預期 - 現況。</a:t>
            </a:r>
            <a:br>
              <a:rPr altLang="en-US" sz="2800">
                <a:sym typeface="+mn-ea"/>
              </a:rPr>
            </a:br>
            <a:r>
              <a:rPr altLang="en-US" sz="2800">
                <a:sym typeface="+mn-ea"/>
              </a:rPr>
              <a:t>我們要以講出想要什麼的方式來定義問題」</a:t>
            </a:r>
            <a:endParaRPr lang="zh-TW" altLang="en-US" sz="2400">
              <a:sym typeface="+mn-ea"/>
            </a:endParaRPr>
          </a:p>
          <a:p>
            <a:r>
              <a:rPr altLang="en-US" sz="2800">
                <a:sym typeface="+mn-ea"/>
              </a:rPr>
              <a:t>課堂討論:</a:t>
            </a:r>
            <a:endParaRPr lang="zh-TW" altLang="en-US" sz="2400">
              <a:sym typeface="+mn-ea"/>
            </a:endParaRPr>
          </a:p>
          <a:p>
            <a:pPr marL="914400" lvl="1" indent="-457200"/>
            <a:r>
              <a:rPr altLang="en-US">
                <a:sym typeface="+mn-ea"/>
              </a:rPr>
              <a:t>如果你覺得熱，想開冷氣，請問你該怎麼說</a:t>
            </a:r>
            <a:r>
              <a:rPr lang="en-US" altLang="zh-TW">
                <a:sym typeface="+mn-ea"/>
              </a:rPr>
              <a:t>?</a:t>
            </a:r>
            <a:endParaRPr lang="en-US" altLang="zh-TW">
              <a:sym typeface="+mn-ea"/>
            </a:endParaRPr>
          </a:p>
          <a:p>
            <a:pPr marL="914400" lvl="1" indent="-457200"/>
            <a:r>
              <a:rPr altLang="en-US">
                <a:sym typeface="+mn-ea"/>
              </a:rPr>
              <a:t>如果有一位太太向丈夫抱怨下列句子，請問你覺得她想要什麼</a:t>
            </a:r>
            <a:r>
              <a:rPr lang="en-US" altLang="zh-TW">
                <a:sym typeface="+mn-ea"/>
              </a:rPr>
              <a:t>? </a:t>
            </a:r>
            <a:endParaRPr altLang="en-US">
              <a:sym typeface="+mn-ea"/>
            </a:endParaRPr>
          </a:p>
          <a:p>
            <a:pPr marL="1371600" lvl="2" indent="-457200"/>
            <a:r>
              <a:rPr altLang="en-US">
                <a:sym typeface="+mn-ea"/>
              </a:rPr>
              <a:t>你都沒有送花</a:t>
            </a:r>
            <a:endParaRPr altLang="en-US">
              <a:sym typeface="+mn-ea"/>
            </a:endParaRPr>
          </a:p>
          <a:p>
            <a:pPr marL="1371600" lvl="2" indent="-457200"/>
            <a:r>
              <a:rPr altLang="en-US">
                <a:sym typeface="+mn-ea"/>
              </a:rPr>
              <a:t>你都沒有買衣服送我</a:t>
            </a:r>
            <a:endParaRPr altLang="en-US">
              <a:sym typeface="+mn-ea"/>
            </a:endParaRPr>
          </a:p>
          <a:p>
            <a:pPr marL="1371600" lvl="2" indent="-457200"/>
            <a:r>
              <a:rPr altLang="en-US">
                <a:sym typeface="+mn-ea"/>
              </a:rPr>
              <a:t>你都沒有說愛我</a:t>
            </a:r>
            <a:endParaRPr altLang="en-US">
              <a:sym typeface="+mn-ea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TW"/>
              <a:t>Lab: 使用者操作介面除錯練習</a:t>
            </a:r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5125720"/>
          </a:xfrm>
        </p:spPr>
        <p:txBody>
          <a:bodyPr>
            <a:noAutofit/>
          </a:bodyPr>
          <a:p>
            <a:r>
              <a:rPr altLang="en-US" sz="2400">
                <a:sym typeface="+mn-ea"/>
              </a:rPr>
              <a:t>講師說: 「操作動線要顧及目標、確認、選項、評估這四個要點...」，</a:t>
            </a:r>
            <a:endParaRPr lang="zh-TW" altLang="en-US" sz="2400">
              <a:sym typeface="+mn-ea"/>
            </a:endParaRPr>
          </a:p>
          <a:p>
            <a:r>
              <a:rPr altLang="en-US" sz="2400">
                <a:sym typeface="+mn-ea"/>
              </a:rPr>
              <a:t>課堂討論:</a:t>
            </a:r>
            <a:endParaRPr lang="zh-TW" altLang="en-US" sz="2400">
              <a:sym typeface="+mn-ea"/>
            </a:endParaRPr>
          </a:p>
          <a:p>
            <a:pPr marL="971550" lvl="1" indent="-514350">
              <a:buAutoNum type="arabicPeriod"/>
            </a:pPr>
            <a:r>
              <a:rPr altLang="en-US" sz="2400">
                <a:sym typeface="+mn-ea"/>
              </a:rPr>
              <a:t>某一電腦維修中心的入口有一螢幕</a:t>
            </a:r>
            <a:endParaRPr lang="zh-TW" altLang="en-US" sz="2400">
              <a:sym typeface="+mn-ea"/>
            </a:endParaRPr>
          </a:p>
          <a:p>
            <a:pPr marL="971550" lvl="1" indent="-514350">
              <a:buAutoNum type="arabicPeriod"/>
            </a:pPr>
            <a:r>
              <a:rPr altLang="en-US" sz="2400">
                <a:sym typeface="+mn-ea"/>
              </a:rPr>
              <a:t>畫面有「送修」、「取件」等按鈕</a:t>
            </a:r>
            <a:endParaRPr lang="zh-TW" altLang="en-US" sz="2400">
              <a:sym typeface="+mn-ea"/>
            </a:endParaRPr>
          </a:p>
          <a:p>
            <a:pPr marL="971550" lvl="1" indent="-514350">
              <a:buAutoNum type="arabicPeriod"/>
            </a:pPr>
            <a:r>
              <a:rPr altLang="en-US" sz="2400">
                <a:sym typeface="+mn-ea"/>
              </a:rPr>
              <a:t>大雄有取件單，想取件，於是他點按「取件」按鈕</a:t>
            </a:r>
            <a:endParaRPr altLang="en-US" sz="2400">
              <a:sym typeface="+mn-ea"/>
            </a:endParaRPr>
          </a:p>
          <a:p>
            <a:pPr marL="971550" lvl="1" indent="-514350">
              <a:buAutoNum type="arabicPeriod"/>
            </a:pPr>
            <a:r>
              <a:rPr altLang="en-US" sz="2400">
                <a:sym typeface="+mn-ea"/>
              </a:rPr>
              <a:t>出現下列畫面</a:t>
            </a:r>
            <a:r>
              <a:rPr lang="en-US" altLang="zh-TW" sz="2400">
                <a:sym typeface="+mn-ea"/>
              </a:rPr>
              <a:t>:</a:t>
            </a:r>
            <a:endParaRPr lang="en-US" altLang="zh-TW" sz="2400">
              <a:sym typeface="+mn-ea"/>
            </a:endParaRPr>
          </a:p>
          <a:p>
            <a:pPr marL="914400" lvl="2" indent="0">
              <a:buNone/>
            </a:pPr>
            <a:r>
              <a:rPr lang="en-US" altLang="zh-TW" sz="2000">
                <a:sym typeface="+mn-ea"/>
              </a:rPr>
              <a:t>3</a:t>
            </a:r>
            <a:r>
              <a:rPr altLang="en-US" sz="2000">
                <a:sym typeface="+mn-ea"/>
              </a:rPr>
              <a:t>-1 右下角有動畫，看起來像是:「光線照向條碼」</a:t>
            </a:r>
            <a:endParaRPr lang="zh-TW" altLang="en-US" sz="1800">
              <a:sym typeface="+mn-ea"/>
            </a:endParaRPr>
          </a:p>
          <a:p>
            <a:pPr marL="914400" lvl="2" indent="0">
              <a:buNone/>
            </a:pPr>
            <a:r>
              <a:rPr lang="en-US" altLang="zh-TW" sz="2000">
                <a:sym typeface="+mn-ea"/>
              </a:rPr>
              <a:t>3</a:t>
            </a:r>
            <a:r>
              <a:rPr altLang="en-US" sz="2000">
                <a:sym typeface="+mn-ea"/>
              </a:rPr>
              <a:t>-2 同一個畫面，左上角有段超連結文字:</a:t>
            </a:r>
            <a:br>
              <a:rPr altLang="en-US" sz="2000">
                <a:sym typeface="+mn-ea"/>
              </a:rPr>
            </a:br>
            <a:r>
              <a:rPr altLang="en-US" sz="2000">
                <a:sym typeface="+mn-ea"/>
              </a:rPr>
              <a:t>      「重新列印取件單」</a:t>
            </a:r>
            <a:endParaRPr lang="zh-TW" altLang="en-US" sz="2000">
              <a:sym typeface="+mn-ea"/>
            </a:endParaRPr>
          </a:p>
          <a:p>
            <a:pPr marL="914400" lvl="2" indent="0">
              <a:buNone/>
            </a:pPr>
            <a:endParaRPr lang="zh-TW" altLang="en-US">
              <a:sym typeface="+mn-ea"/>
            </a:endParaRPr>
          </a:p>
          <a:p>
            <a:pPr marL="457200" lvl="1" indent="0">
              <a:buNone/>
            </a:pPr>
            <a:r>
              <a:rPr altLang="en-US" sz="2400">
                <a:sym typeface="+mn-ea"/>
              </a:rPr>
              <a:t>請問上述畫面流程有何問題? 如果有問題，如何修訂?</a:t>
            </a:r>
            <a:endParaRPr lang="zh-TW" altLang="en-US" sz="2400">
              <a:sym typeface="+mn-ea"/>
            </a:endParaRPr>
          </a:p>
          <a:p>
            <a:endParaRPr lang="zh-TW" altLang="en-US" sz="2400">
              <a:sym typeface="+mn-ea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2773" name="Group 5"/>
          <p:cNvGrpSpPr/>
          <p:nvPr/>
        </p:nvGrpSpPr>
        <p:grpSpPr>
          <a:xfrm>
            <a:off x="5441950" y="3429000"/>
            <a:ext cx="3168650" cy="3581400"/>
            <a:chOff x="3600" y="0"/>
            <a:chExt cx="1996" cy="2256"/>
          </a:xfrm>
        </p:grpSpPr>
        <p:sp>
          <p:nvSpPr>
            <p:cNvPr id="32797" name="AutoShape 6"/>
            <p:cNvSpPr/>
            <p:nvPr/>
          </p:nvSpPr>
          <p:spPr>
            <a:xfrm>
              <a:off x="4043" y="96"/>
              <a:ext cx="1553" cy="1824"/>
            </a:xfrm>
            <a:prstGeom prst="roundRect">
              <a:avLst>
                <a:gd name="adj" fmla="val 11185"/>
              </a:avLst>
            </a:prstGeom>
            <a:solidFill>
              <a:schemeClr val="bg1"/>
            </a:solidFill>
            <a:ln w="28575">
              <a:noFill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2798" name="AutoShape 7"/>
            <p:cNvSpPr/>
            <p:nvPr/>
          </p:nvSpPr>
          <p:spPr>
            <a:xfrm>
              <a:off x="4043" y="96"/>
              <a:ext cx="1553" cy="1824"/>
            </a:xfrm>
            <a:prstGeom prst="roundRect">
              <a:avLst>
                <a:gd name="adj" fmla="val 11185"/>
              </a:avLst>
            </a:prstGeom>
            <a:noFill/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2799" name="Arc 8"/>
            <p:cNvSpPr/>
            <p:nvPr/>
          </p:nvSpPr>
          <p:spPr>
            <a:xfrm>
              <a:off x="4237" y="437"/>
              <a:ext cx="902" cy="1023"/>
            </a:xfrm>
            <a:custGeom>
              <a:avLst/>
              <a:gdLst/>
              <a:ahLst/>
              <a:cxnLst>
                <a:cxn ang="0">
                  <a:pos x="851" y="0"/>
                </a:cxn>
                <a:cxn ang="0">
                  <a:pos x="537" y="1023"/>
                </a:cxn>
                <a:cxn ang="0">
                  <a:pos x="0" y="298"/>
                </a:cxn>
              </a:cxnLst>
              <a:pathLst>
                <a:path w="21600" h="24481" fill="none">
                  <a:moveTo>
                    <a:pt x="20387" y="0"/>
                  </a:moveTo>
                  <a:cubicBezTo>
                    <a:pt x="21190" y="2292"/>
                    <a:pt x="21600" y="4704"/>
                    <a:pt x="21600" y="7134"/>
                  </a:cubicBezTo>
                  <a:cubicBezTo>
                    <a:pt x="21600" y="13972"/>
                    <a:pt x="18361" y="20406"/>
                    <a:pt x="12870" y="24481"/>
                  </a:cubicBezTo>
                </a:path>
                <a:path w="21600" h="24481" stroke="0">
                  <a:moveTo>
                    <a:pt x="20387" y="0"/>
                  </a:moveTo>
                  <a:cubicBezTo>
                    <a:pt x="21190" y="2292"/>
                    <a:pt x="21600" y="4704"/>
                    <a:pt x="21600" y="7134"/>
                  </a:cubicBezTo>
                  <a:cubicBezTo>
                    <a:pt x="21600" y="13972"/>
                    <a:pt x="18361" y="20406"/>
                    <a:pt x="12870" y="24481"/>
                  </a:cubicBezTo>
                  <a:lnTo>
                    <a:pt x="0" y="7134"/>
                  </a:lnTo>
                  <a:lnTo>
                    <a:pt x="20387" y="0"/>
                  </a:lnTo>
                  <a:close/>
                </a:path>
              </a:pathLst>
            </a:custGeom>
            <a:gradFill rotWithShape="1">
              <a:gsLst>
                <a:gs pos="0">
                  <a:srgbClr val="FCFCF6">
                    <a:alpha val="100000"/>
                  </a:srgbClr>
                </a:gs>
                <a:gs pos="100000">
                  <a:srgbClr val="B3B049">
                    <a:alpha val="100000"/>
                  </a:srgbClr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430089" name="Oval 9"/>
            <p:cNvSpPr>
              <a:spLocks noChangeArrowheads="1"/>
            </p:cNvSpPr>
            <p:nvPr/>
          </p:nvSpPr>
          <p:spPr bwMode="auto">
            <a:xfrm>
              <a:off x="4160" y="334"/>
              <a:ext cx="963" cy="102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path path="rect">
                <a:fillToRect r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33333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AFAFAF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新細明體" panose="02020500000000000000" charset="-120"/>
                <a:cs typeface="+mn-cs"/>
              </a:endParaRPr>
            </a:p>
          </p:txBody>
        </p:sp>
        <p:sp>
          <p:nvSpPr>
            <p:cNvPr id="32801" name="Arc 10"/>
            <p:cNvSpPr/>
            <p:nvPr/>
          </p:nvSpPr>
          <p:spPr>
            <a:xfrm>
              <a:off x="4068" y="453"/>
              <a:ext cx="1401" cy="857"/>
            </a:xfrm>
            <a:custGeom>
              <a:avLst/>
              <a:gdLst/>
              <a:ahLst/>
              <a:cxnLst>
                <a:cxn ang="0">
                  <a:pos x="1385" y="0"/>
                </a:cxn>
                <a:cxn ang="0">
                  <a:pos x="1244" y="857"/>
                </a:cxn>
                <a:cxn ang="0">
                  <a:pos x="0" y="211"/>
                </a:cxn>
              </a:cxnLst>
              <a:pathLst>
                <a:path w="21600" h="13185" fill="none">
                  <a:moveTo>
                    <a:pt x="21355" y="0"/>
                  </a:moveTo>
                  <a:cubicBezTo>
                    <a:pt x="21518" y="1072"/>
                    <a:pt x="21600" y="2154"/>
                    <a:pt x="21600" y="3239"/>
                  </a:cubicBezTo>
                  <a:cubicBezTo>
                    <a:pt x="21600" y="6700"/>
                    <a:pt x="20767" y="10111"/>
                    <a:pt x="19173" y="13184"/>
                  </a:cubicBezTo>
                </a:path>
                <a:path w="21600" h="13185" stroke="0">
                  <a:moveTo>
                    <a:pt x="21355" y="0"/>
                  </a:moveTo>
                  <a:cubicBezTo>
                    <a:pt x="21518" y="1072"/>
                    <a:pt x="21600" y="2154"/>
                    <a:pt x="21600" y="3239"/>
                  </a:cubicBezTo>
                  <a:cubicBezTo>
                    <a:pt x="21600" y="6700"/>
                    <a:pt x="20767" y="10111"/>
                    <a:pt x="19173" y="13184"/>
                  </a:cubicBezTo>
                  <a:lnTo>
                    <a:pt x="0" y="3239"/>
                  </a:lnTo>
                  <a:lnTo>
                    <a:pt x="21355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5E89B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32802" name="Arc 11"/>
            <p:cNvSpPr/>
            <p:nvPr/>
          </p:nvSpPr>
          <p:spPr>
            <a:xfrm>
              <a:off x="4068" y="662"/>
              <a:ext cx="1247" cy="1057"/>
            </a:xfrm>
            <a:custGeom>
              <a:avLst/>
              <a:gdLst/>
              <a:ahLst/>
              <a:cxnLst>
                <a:cxn ang="0">
                  <a:pos x="1247" y="641"/>
                </a:cxn>
                <a:cxn ang="0">
                  <a:pos x="922" y="1057"/>
                </a:cxn>
                <a:cxn ang="0">
                  <a:pos x="0" y="0"/>
                </a:cxn>
              </a:cxnLst>
              <a:pathLst>
                <a:path w="19218" h="16268" fill="none">
                  <a:moveTo>
                    <a:pt x="19218" y="9860"/>
                  </a:moveTo>
                  <a:cubicBezTo>
                    <a:pt x="17969" y="12293"/>
                    <a:pt x="16269" y="14468"/>
                    <a:pt x="14209" y="16267"/>
                  </a:cubicBezTo>
                </a:path>
                <a:path w="19218" h="16268" stroke="0">
                  <a:moveTo>
                    <a:pt x="19218" y="9860"/>
                  </a:moveTo>
                  <a:cubicBezTo>
                    <a:pt x="17969" y="12293"/>
                    <a:pt x="16269" y="14468"/>
                    <a:pt x="14209" y="16267"/>
                  </a:cubicBezTo>
                  <a:lnTo>
                    <a:pt x="0" y="0"/>
                  </a:lnTo>
                  <a:lnTo>
                    <a:pt x="19218" y="9860"/>
                  </a:lnTo>
                  <a:close/>
                </a:path>
              </a:pathLst>
            </a:custGeom>
            <a:noFill/>
            <a:ln w="12700" cap="flat" cmpd="sng">
              <a:solidFill>
                <a:srgbClr val="5E89B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32803" name="Arc 12"/>
            <p:cNvSpPr/>
            <p:nvPr/>
          </p:nvSpPr>
          <p:spPr>
            <a:xfrm>
              <a:off x="4744" y="887"/>
              <a:ext cx="571" cy="1369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571" y="411"/>
                </a:cxn>
                <a:cxn ang="0">
                  <a:pos x="0" y="1369"/>
                </a:cxn>
              </a:cxnLst>
              <a:pathLst>
                <a:path w="15750" h="21121" fill="none">
                  <a:moveTo>
                    <a:pt x="4523" y="0"/>
                  </a:moveTo>
                  <a:cubicBezTo>
                    <a:pt x="8823" y="921"/>
                    <a:pt x="12740" y="3132"/>
                    <a:pt x="15749" y="6339"/>
                  </a:cubicBezTo>
                </a:path>
                <a:path w="15750" h="21121" stroke="0">
                  <a:moveTo>
                    <a:pt x="4523" y="0"/>
                  </a:moveTo>
                  <a:cubicBezTo>
                    <a:pt x="8823" y="921"/>
                    <a:pt x="12740" y="3132"/>
                    <a:pt x="15749" y="6339"/>
                  </a:cubicBezTo>
                  <a:lnTo>
                    <a:pt x="0" y="21121"/>
                  </a:lnTo>
                  <a:lnTo>
                    <a:pt x="452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808080">
                  <a:alpha val="10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32804" name="AutoShape 13"/>
            <p:cNvSpPr/>
            <p:nvPr/>
          </p:nvSpPr>
          <p:spPr>
            <a:xfrm rot="6623978">
              <a:off x="3584" y="64"/>
              <a:ext cx="1368" cy="1336"/>
            </a:xfrm>
            <a:custGeom>
              <a:avLst/>
              <a:gdLst>
                <a:gd name="txL" fmla="*/ 2842 w 21600"/>
                <a:gd name="txT" fmla="*/ 0 h 21600"/>
                <a:gd name="txR" fmla="*/ 18758 w 21600"/>
                <a:gd name="txB" fmla="*/ 4058 h 21600"/>
              </a:gdLst>
              <a:ahLst/>
              <a:cxnLst>
                <a:cxn ang="0">
                  <a:pos x="684" y="0"/>
                </a:cxn>
                <a:cxn ang="0">
                  <a:pos x="299" y="148"/>
                </a:cxn>
                <a:cxn ang="0">
                  <a:pos x="684" y="52"/>
                </a:cxn>
                <a:cxn ang="0">
                  <a:pos x="1069" y="148"/>
                </a:cxn>
              </a:cxnLst>
              <a:rect l="txL" t="txT" r="txR" b="txB"/>
              <a:pathLst>
                <a:path w="21600" h="21600">
                  <a:moveTo>
                    <a:pt x="4972" y="2728"/>
                  </a:moveTo>
                  <a:cubicBezTo>
                    <a:pt x="6668" y="1503"/>
                    <a:pt x="8707" y="843"/>
                    <a:pt x="10800" y="844"/>
                  </a:cubicBezTo>
                  <a:cubicBezTo>
                    <a:pt x="12892" y="844"/>
                    <a:pt x="14931" y="1503"/>
                    <a:pt x="16627" y="2728"/>
                  </a:cubicBezTo>
                  <a:lnTo>
                    <a:pt x="17122" y="2043"/>
                  </a:lnTo>
                  <a:cubicBezTo>
                    <a:pt x="15281" y="715"/>
                    <a:pt x="13069" y="-1"/>
                    <a:pt x="10799" y="0"/>
                  </a:cubicBezTo>
                  <a:cubicBezTo>
                    <a:pt x="8530" y="0"/>
                    <a:pt x="6318" y="715"/>
                    <a:pt x="4477" y="2043"/>
                  </a:cubicBezTo>
                  <a:lnTo>
                    <a:pt x="4972" y="2728"/>
                  </a:lnTo>
                  <a:close/>
                </a:path>
              </a:pathLst>
            </a:custGeom>
            <a:solidFill>
              <a:srgbClr val="CC0000">
                <a:alpha val="100000"/>
              </a:srgbClr>
            </a:solidFill>
            <a:ln w="9525">
              <a:noFill/>
            </a:ln>
            <a:effectLst>
              <a:outerShdw dist="35921" dir="2699999" algn="ctr" rotWithShape="0">
                <a:schemeClr val="tx1">
                  <a:alpha val="50000"/>
                </a:schemeClr>
              </a:outerShdw>
            </a:effectLst>
          </p:spPr>
          <p:txBody>
            <a:bodyPr/>
            <a:p>
              <a:endParaRPr lang="zh-TW" altLang="en-US"/>
            </a:p>
          </p:txBody>
        </p:sp>
        <p:sp>
          <p:nvSpPr>
            <p:cNvPr id="32805" name="Text Box 14"/>
            <p:cNvSpPr txBox="1"/>
            <p:nvPr/>
          </p:nvSpPr>
          <p:spPr>
            <a:xfrm>
              <a:off x="4227" y="1659"/>
              <a:ext cx="860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lvl="0"/>
              <a:r>
                <a: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rPr>
                <a:t>Logical Design</a:t>
              </a:r>
              <a:endParaRPr lang="en-US" altLang="zh-TW" sz="16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806" name="AutoShape 15"/>
            <p:cNvSpPr/>
            <p:nvPr/>
          </p:nvSpPr>
          <p:spPr>
            <a:xfrm>
              <a:off x="5280" y="1270"/>
              <a:ext cx="70" cy="70"/>
            </a:xfrm>
            <a:prstGeom prst="diamond">
              <a:avLst/>
            </a:prstGeom>
            <a:solidFill>
              <a:srgbClr val="5E89BC"/>
            </a:solidFill>
            <a:ln w="9525">
              <a:noFill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2807" name="Line 16"/>
            <p:cNvSpPr/>
            <p:nvPr/>
          </p:nvSpPr>
          <p:spPr>
            <a:xfrm>
              <a:off x="5388" y="436"/>
              <a:ext cx="135" cy="38"/>
            </a:xfrm>
            <a:prstGeom prst="line">
              <a:avLst/>
            </a:prstGeom>
            <a:ln w="28575" cap="flat" cmpd="sng">
              <a:solidFill>
                <a:srgbClr val="5E89B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808" name="AutoShape 17"/>
            <p:cNvSpPr/>
            <p:nvPr/>
          </p:nvSpPr>
          <p:spPr>
            <a:xfrm>
              <a:off x="3673" y="1200"/>
              <a:ext cx="912" cy="44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8DACD0"/>
                </a:gs>
                <a:gs pos="100000">
                  <a:srgbClr val="DEE7F1"/>
                </a:gs>
              </a:gsLst>
              <a:lin ang="2700000" scaled="1"/>
              <a:tileRect/>
            </a:gradFill>
            <a:ln w="9525" cap="flat" cmpd="sng">
              <a:solidFill>
                <a:srgbClr val="4D4D4D"/>
              </a:solidFill>
              <a:prstDash val="solid"/>
              <a:headEnd type="none" w="med" len="med"/>
              <a:tailEnd type="none" w="med" len="med"/>
            </a:ln>
            <a:effectLst>
              <a:outerShdw dist="35921" dir="2699999" algn="ctr" rotWithShape="0">
                <a:srgbClr val="AFAFAF"/>
              </a:outerShdw>
            </a:effectLst>
          </p:spPr>
          <p:txBody>
            <a:bodyPr wrap="none" anchor="ctr">
              <a:spAutoFit/>
            </a:bodyPr>
            <a:p>
              <a:pPr lvl="0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Project Plans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  <a:p>
              <a:pPr lvl="0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Approved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809" name="AutoShape 18"/>
            <p:cNvSpPr/>
            <p:nvPr/>
          </p:nvSpPr>
          <p:spPr>
            <a:xfrm>
              <a:off x="4345" y="0"/>
              <a:ext cx="905" cy="44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8DACD0"/>
                </a:gs>
                <a:gs pos="100000">
                  <a:srgbClr val="DEE7F1"/>
                </a:gs>
              </a:gsLst>
              <a:lin ang="2700000" scaled="1"/>
              <a:tileRect/>
            </a:gradFill>
            <a:ln w="9525" cap="flat" cmpd="sng">
              <a:solidFill>
                <a:srgbClr val="4D4D4D"/>
              </a:solidFill>
              <a:prstDash val="solid"/>
              <a:headEnd type="none" w="med" len="med"/>
              <a:tailEnd type="none" w="med" len="med"/>
            </a:ln>
            <a:effectLst>
              <a:outerShdw dist="35921" dir="2699999" algn="ctr" rotWithShape="0">
                <a:srgbClr val="AFAFAF"/>
              </a:outerShdw>
            </a:effectLst>
          </p:spPr>
          <p:txBody>
            <a:bodyPr wrap="none" anchor="ctr">
              <a:spAutoFit/>
            </a:bodyPr>
            <a:p>
              <a:pPr lvl="0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Vision/Scope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  <a:p>
              <a:pPr lvl="0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Approved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810" name="AutoShape 19"/>
            <p:cNvSpPr/>
            <p:nvPr/>
          </p:nvSpPr>
          <p:spPr>
            <a:xfrm>
              <a:off x="4469" y="1105"/>
              <a:ext cx="295" cy="294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2811" name="AutoShape 20"/>
            <p:cNvSpPr/>
            <p:nvPr/>
          </p:nvSpPr>
          <p:spPr>
            <a:xfrm>
              <a:off x="4674" y="370"/>
              <a:ext cx="294" cy="297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</p:grpSp>
      <p:grpSp>
        <p:nvGrpSpPr>
          <p:cNvPr id="32774" name="Group 21"/>
          <p:cNvGrpSpPr/>
          <p:nvPr/>
        </p:nvGrpSpPr>
        <p:grpSpPr>
          <a:xfrm>
            <a:off x="-393700" y="3587750"/>
            <a:ext cx="6000750" cy="2889250"/>
            <a:chOff x="2508" y="1972"/>
            <a:chExt cx="3780" cy="1820"/>
          </a:xfrm>
        </p:grpSpPr>
        <p:grpSp>
          <p:nvGrpSpPr>
            <p:cNvPr id="32775" name="Group 22"/>
            <p:cNvGrpSpPr/>
            <p:nvPr/>
          </p:nvGrpSpPr>
          <p:grpSpPr>
            <a:xfrm>
              <a:off x="3120" y="2112"/>
              <a:ext cx="3120" cy="1680"/>
              <a:chOff x="3156" y="1968"/>
              <a:chExt cx="2160" cy="2208"/>
            </a:xfrm>
          </p:grpSpPr>
          <p:sp>
            <p:nvSpPr>
              <p:cNvPr id="32795" name="AutoShape 23"/>
              <p:cNvSpPr/>
              <p:nvPr/>
            </p:nvSpPr>
            <p:spPr>
              <a:xfrm>
                <a:off x="3156" y="1968"/>
                <a:ext cx="2160" cy="2208"/>
              </a:xfrm>
              <a:prstGeom prst="roundRect">
                <a:avLst>
                  <a:gd name="adj" fmla="val 11185"/>
                </a:avLst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  <p:sp>
            <p:nvSpPr>
              <p:cNvPr id="32796" name="AutoShape 24"/>
              <p:cNvSpPr/>
              <p:nvPr/>
            </p:nvSpPr>
            <p:spPr>
              <a:xfrm>
                <a:off x="3156" y="1968"/>
                <a:ext cx="2160" cy="2208"/>
              </a:xfrm>
              <a:prstGeom prst="roundRect">
                <a:avLst>
                  <a:gd name="adj" fmla="val 11185"/>
                </a:avLst>
              </a:prstGeom>
              <a:noFill/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/>
              <a:p>
                <a:pPr lvl="0"/>
                <a:endParaRPr lang="zh-TW" altLang="en-US" dirty="0">
                  <a:latin typeface="Arial Narrow" panose="020B0606020202030204" pitchFamily="34" charset="0"/>
                  <a:ea typeface="Arial Narrow" panose="020B0606020202030204" pitchFamily="34" charset="0"/>
                </a:endParaRPr>
              </a:p>
            </p:txBody>
          </p:sp>
        </p:grpSp>
        <p:sp>
          <p:nvSpPr>
            <p:cNvPr id="32776" name="Text Box 25"/>
            <p:cNvSpPr txBox="1"/>
            <p:nvPr/>
          </p:nvSpPr>
          <p:spPr>
            <a:xfrm>
              <a:off x="3600" y="3388"/>
              <a:ext cx="1310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l">
                <a:lnSpc>
                  <a:spcPct val="90000"/>
                </a:lnSpc>
              </a:pPr>
              <a:r>
                <a:rPr lang="en-US" altLang="zh-TW" sz="2000" dirty="0">
                  <a:latin typeface="Arial Narrow" panose="020B0606020202030204" pitchFamily="34" charset="0"/>
                  <a:ea typeface="新細明體" panose="02020500000000000000" charset="-120"/>
                </a:rPr>
                <a:t>Logical Design</a:t>
              </a:r>
              <a:endParaRPr lang="en-US" altLang="zh-TW" sz="2000" dirty="0">
                <a:latin typeface="Arial Narrow" panose="020B0606020202030204" pitchFamily="34" charset="0"/>
                <a:ea typeface="新細明體" panose="02020500000000000000" charset="-120"/>
              </a:endParaRPr>
            </a:p>
            <a:p>
              <a:pPr lvl="0" algn="l">
                <a:lnSpc>
                  <a:spcPct val="90000"/>
                </a:lnSpc>
              </a:pPr>
              <a:r>
                <a:rPr lang="en-US" altLang="zh-TW" sz="2000" dirty="0">
                  <a:latin typeface="Arial Narrow" panose="020B0606020202030204" pitchFamily="34" charset="0"/>
                  <a:ea typeface="新細明體" panose="02020500000000000000" charset="-120"/>
                </a:rPr>
                <a:t>Baseline</a:t>
              </a:r>
              <a:endParaRPr lang="en-US" altLang="zh-TW" sz="20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777" name="Arc 26"/>
            <p:cNvSpPr/>
            <p:nvPr/>
          </p:nvSpPr>
          <p:spPr>
            <a:xfrm rot="1320880">
              <a:off x="2716" y="1972"/>
              <a:ext cx="1391" cy="1184"/>
            </a:xfrm>
            <a:custGeom>
              <a:avLst/>
              <a:gdLst/>
              <a:ahLst/>
              <a:cxnLst>
                <a:cxn ang="0">
                  <a:pos x="1238" y="0"/>
                </a:cxn>
                <a:cxn ang="0">
                  <a:pos x="1278" y="1184"/>
                </a:cxn>
                <a:cxn ang="0">
                  <a:pos x="0" y="634"/>
                </a:cxn>
              </a:cxnLst>
              <a:pathLst>
                <a:path w="21600" h="18373" fill="none">
                  <a:moveTo>
                    <a:pt x="19226" y="0"/>
                  </a:moveTo>
                  <a:cubicBezTo>
                    <a:pt x="20786" y="3046"/>
                    <a:pt x="21600" y="6420"/>
                    <a:pt x="21600" y="9843"/>
                  </a:cubicBezTo>
                  <a:cubicBezTo>
                    <a:pt x="21600" y="12776"/>
                    <a:pt x="21002" y="15678"/>
                    <a:pt x="19844" y="18373"/>
                  </a:cubicBezTo>
                </a:path>
                <a:path w="21600" h="18373" stroke="0">
                  <a:moveTo>
                    <a:pt x="19226" y="0"/>
                  </a:moveTo>
                  <a:cubicBezTo>
                    <a:pt x="20786" y="3046"/>
                    <a:pt x="21600" y="6420"/>
                    <a:pt x="21600" y="9843"/>
                  </a:cubicBezTo>
                  <a:cubicBezTo>
                    <a:pt x="21600" y="12776"/>
                    <a:pt x="21002" y="15678"/>
                    <a:pt x="19844" y="18373"/>
                  </a:cubicBezTo>
                  <a:lnTo>
                    <a:pt x="0" y="9843"/>
                  </a:lnTo>
                  <a:lnTo>
                    <a:pt x="19226" y="0"/>
                  </a:lnTo>
                  <a:close/>
                </a:path>
              </a:pathLst>
            </a:custGeom>
            <a:noFill/>
            <a:ln w="57150" cap="flat" cmpd="sng">
              <a:solidFill>
                <a:srgbClr val="5E89B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32778" name="Arc 27"/>
            <p:cNvSpPr/>
            <p:nvPr/>
          </p:nvSpPr>
          <p:spPr>
            <a:xfrm rot="1320880">
              <a:off x="2508" y="2543"/>
              <a:ext cx="1282" cy="1048"/>
            </a:xfrm>
            <a:custGeom>
              <a:avLst/>
              <a:gdLst/>
              <a:ahLst/>
              <a:cxnLst>
                <a:cxn ang="0">
                  <a:pos x="1282" y="541"/>
                </a:cxn>
                <a:cxn ang="0">
                  <a:pos x="915" y="1048"/>
                </a:cxn>
                <a:cxn ang="0">
                  <a:pos x="0" y="0"/>
                </a:cxn>
              </a:cxnLst>
              <a:pathLst>
                <a:path w="19903" h="16268" fill="none">
                  <a:moveTo>
                    <a:pt x="19902" y="8392"/>
                  </a:moveTo>
                  <a:cubicBezTo>
                    <a:pt x="18627" y="11416"/>
                    <a:pt x="16680" y="14109"/>
                    <a:pt x="14209" y="16267"/>
                  </a:cubicBezTo>
                </a:path>
                <a:path w="19903" h="16268" stroke="0">
                  <a:moveTo>
                    <a:pt x="19902" y="8392"/>
                  </a:moveTo>
                  <a:cubicBezTo>
                    <a:pt x="18627" y="11416"/>
                    <a:pt x="16680" y="14109"/>
                    <a:pt x="14209" y="16267"/>
                  </a:cubicBezTo>
                  <a:lnTo>
                    <a:pt x="0" y="0"/>
                  </a:lnTo>
                  <a:lnTo>
                    <a:pt x="19902" y="8392"/>
                  </a:lnTo>
                  <a:close/>
                </a:path>
              </a:pathLst>
            </a:custGeom>
            <a:noFill/>
            <a:ln w="19050" cap="flat" cmpd="sng">
              <a:solidFill>
                <a:srgbClr val="5E89B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32779" name="Line 28"/>
            <p:cNvSpPr/>
            <p:nvPr/>
          </p:nvSpPr>
          <p:spPr>
            <a:xfrm rot="1320880" flipV="1">
              <a:off x="4041" y="2209"/>
              <a:ext cx="207" cy="42"/>
            </a:xfrm>
            <a:prstGeom prst="line">
              <a:avLst/>
            </a:prstGeom>
            <a:ln w="57150" cap="flat" cmpd="sng">
              <a:solidFill>
                <a:srgbClr val="5E89B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780" name="Oval 29"/>
            <p:cNvSpPr/>
            <p:nvPr/>
          </p:nvSpPr>
          <p:spPr>
            <a:xfrm rot="1320880">
              <a:off x="3667" y="3282"/>
              <a:ext cx="110" cy="111"/>
            </a:xfrm>
            <a:prstGeom prst="ellipse">
              <a:avLst/>
            </a:prstGeom>
            <a:solidFill>
              <a:srgbClr val="5E89BC"/>
            </a:solidFill>
            <a:ln w="9525" cap="flat" cmpd="sng">
              <a:solidFill>
                <a:srgbClr val="5E89B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2781" name="AutoShape 30"/>
            <p:cNvSpPr/>
            <p:nvPr/>
          </p:nvSpPr>
          <p:spPr>
            <a:xfrm>
              <a:off x="3936" y="2748"/>
              <a:ext cx="200" cy="200"/>
            </a:xfrm>
            <a:prstGeom prst="diamond">
              <a:avLst/>
            </a:prstGeom>
            <a:gradFill rotWithShape="1">
              <a:gsLst>
                <a:gs pos="0">
                  <a:srgbClr val="EAABA0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38100" cap="flat" cmpd="sng">
              <a:solidFill>
                <a:srgbClr val="CC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2782" name="Text Box 31"/>
            <p:cNvSpPr txBox="1"/>
            <p:nvPr/>
          </p:nvSpPr>
          <p:spPr>
            <a:xfrm>
              <a:off x="4140" y="2761"/>
              <a:ext cx="1172" cy="250"/>
            </a:xfrm>
            <a:prstGeom prst="rect">
              <a:avLst/>
            </a:prstGeom>
            <a:solidFill>
              <a:srgbClr val="FFFFFF">
                <a:alpha val="59999"/>
              </a:srgbClr>
            </a:solidFill>
            <a:ln w="9525">
              <a:noFill/>
            </a:ln>
          </p:spPr>
          <p:txBody>
            <a:bodyPr wrap="none" lIns="45720" rIns="45720">
              <a:spAutoFit/>
            </a:bodyPr>
            <a:p>
              <a:pPr lvl="0" algn="l"/>
              <a:r>
                <a:rPr lang="en-US" altLang="zh-TW" sz="2000" dirty="0">
                  <a:latin typeface="Arial Narrow" panose="020B0606020202030204" pitchFamily="34" charset="0"/>
                  <a:ea typeface="新細明體" panose="02020500000000000000" charset="-120"/>
                </a:rPr>
                <a:t>Analysis Baseline</a:t>
              </a:r>
              <a:endParaRPr lang="en-US" altLang="zh-TW" sz="20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783" name="Text Box 32"/>
            <p:cNvSpPr txBox="1"/>
            <p:nvPr/>
          </p:nvSpPr>
          <p:spPr>
            <a:xfrm>
              <a:off x="3582" y="2289"/>
              <a:ext cx="545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45720" rIns="45720">
              <a:spAutoFit/>
            </a:bodyPr>
            <a:p>
              <a:pPr lvl="0" algn="l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Analysis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784" name="Text Box 33"/>
            <p:cNvSpPr txBox="1"/>
            <p:nvPr/>
          </p:nvSpPr>
          <p:spPr>
            <a:xfrm>
              <a:off x="3168" y="2914"/>
              <a:ext cx="77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45720" rIns="45720">
              <a:spAutoFit/>
            </a:bodyPr>
            <a:p>
              <a:pPr lvl="0" algn="l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Optimization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785" name="Freeform 34"/>
            <p:cNvSpPr/>
            <p:nvPr/>
          </p:nvSpPr>
          <p:spPr>
            <a:xfrm>
              <a:off x="4140" y="2322"/>
              <a:ext cx="260" cy="104"/>
            </a:xfrm>
            <a:custGeom>
              <a:avLst/>
              <a:gdLst/>
              <a:ahLst/>
              <a:cxnLst>
                <a:cxn ang="0">
                  <a:pos x="137" y="30"/>
                </a:cxn>
                <a:cxn ang="0">
                  <a:pos x="139" y="15"/>
                </a:cxn>
                <a:cxn ang="0">
                  <a:pos x="141" y="0"/>
                </a:cxn>
                <a:cxn ang="0">
                  <a:pos x="70" y="27"/>
                </a:cxn>
                <a:cxn ang="0">
                  <a:pos x="22" y="46"/>
                </a:cxn>
                <a:cxn ang="0">
                  <a:pos x="0" y="54"/>
                </a:cxn>
                <a:cxn ang="0">
                  <a:pos x="6" y="56"/>
                </a:cxn>
                <a:cxn ang="0">
                  <a:pos x="22" y="62"/>
                </a:cxn>
                <a:cxn ang="0">
                  <a:pos x="71" y="79"/>
                </a:cxn>
                <a:cxn ang="0">
                  <a:pos x="142" y="104"/>
                </a:cxn>
                <a:cxn ang="0">
                  <a:pos x="136" y="75"/>
                </a:cxn>
                <a:cxn ang="0">
                  <a:pos x="260" y="48"/>
                </a:cxn>
                <a:cxn ang="0">
                  <a:pos x="137" y="30"/>
                </a:cxn>
              </a:cxnLst>
              <a:pathLst>
                <a:path w="260" h="104">
                  <a:moveTo>
                    <a:pt x="137" y="30"/>
                  </a:moveTo>
                  <a:lnTo>
                    <a:pt x="139" y="15"/>
                  </a:lnTo>
                  <a:lnTo>
                    <a:pt x="141" y="0"/>
                  </a:lnTo>
                  <a:lnTo>
                    <a:pt x="70" y="27"/>
                  </a:lnTo>
                  <a:lnTo>
                    <a:pt x="22" y="46"/>
                  </a:lnTo>
                  <a:lnTo>
                    <a:pt x="0" y="54"/>
                  </a:lnTo>
                  <a:lnTo>
                    <a:pt x="6" y="56"/>
                  </a:lnTo>
                  <a:lnTo>
                    <a:pt x="22" y="62"/>
                  </a:lnTo>
                  <a:lnTo>
                    <a:pt x="71" y="79"/>
                  </a:lnTo>
                  <a:lnTo>
                    <a:pt x="142" y="104"/>
                  </a:lnTo>
                  <a:lnTo>
                    <a:pt x="136" y="75"/>
                  </a:lnTo>
                  <a:lnTo>
                    <a:pt x="260" y="48"/>
                  </a:lnTo>
                  <a:lnTo>
                    <a:pt x="137" y="3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6350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32786" name="Text Box 35"/>
            <p:cNvSpPr txBox="1"/>
            <p:nvPr/>
          </p:nvSpPr>
          <p:spPr>
            <a:xfrm>
              <a:off x="4357" y="2268"/>
              <a:ext cx="1627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l"/>
              <a:r>
                <a: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rPr>
                <a:t>Refine candidate technologies</a:t>
              </a:r>
              <a:endParaRPr lang="en-US" altLang="zh-TW" sz="16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787" name="Text Box 36"/>
            <p:cNvSpPr txBox="1"/>
            <p:nvPr/>
          </p:nvSpPr>
          <p:spPr>
            <a:xfrm>
              <a:off x="4325" y="2428"/>
              <a:ext cx="1963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l"/>
              <a:r>
                <a: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rPr>
                <a:t>Identify business objects &amp; services</a:t>
              </a:r>
              <a:endParaRPr lang="en-US" altLang="zh-TW" sz="16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788" name="Freeform 37"/>
            <p:cNvSpPr/>
            <p:nvPr/>
          </p:nvSpPr>
          <p:spPr>
            <a:xfrm>
              <a:off x="4128" y="2482"/>
              <a:ext cx="260" cy="104"/>
            </a:xfrm>
            <a:custGeom>
              <a:avLst/>
              <a:gdLst/>
              <a:ahLst/>
              <a:cxnLst>
                <a:cxn ang="0">
                  <a:pos x="137" y="30"/>
                </a:cxn>
                <a:cxn ang="0">
                  <a:pos x="139" y="15"/>
                </a:cxn>
                <a:cxn ang="0">
                  <a:pos x="141" y="0"/>
                </a:cxn>
                <a:cxn ang="0">
                  <a:pos x="70" y="27"/>
                </a:cxn>
                <a:cxn ang="0">
                  <a:pos x="22" y="46"/>
                </a:cxn>
                <a:cxn ang="0">
                  <a:pos x="0" y="54"/>
                </a:cxn>
                <a:cxn ang="0">
                  <a:pos x="6" y="56"/>
                </a:cxn>
                <a:cxn ang="0">
                  <a:pos x="22" y="62"/>
                </a:cxn>
                <a:cxn ang="0">
                  <a:pos x="71" y="79"/>
                </a:cxn>
                <a:cxn ang="0">
                  <a:pos x="142" y="104"/>
                </a:cxn>
                <a:cxn ang="0">
                  <a:pos x="136" y="75"/>
                </a:cxn>
                <a:cxn ang="0">
                  <a:pos x="260" y="48"/>
                </a:cxn>
                <a:cxn ang="0">
                  <a:pos x="137" y="30"/>
                </a:cxn>
              </a:cxnLst>
              <a:pathLst>
                <a:path w="260" h="104">
                  <a:moveTo>
                    <a:pt x="137" y="30"/>
                  </a:moveTo>
                  <a:lnTo>
                    <a:pt x="139" y="15"/>
                  </a:lnTo>
                  <a:lnTo>
                    <a:pt x="141" y="0"/>
                  </a:lnTo>
                  <a:lnTo>
                    <a:pt x="70" y="27"/>
                  </a:lnTo>
                  <a:lnTo>
                    <a:pt x="22" y="46"/>
                  </a:lnTo>
                  <a:lnTo>
                    <a:pt x="0" y="54"/>
                  </a:lnTo>
                  <a:lnTo>
                    <a:pt x="6" y="56"/>
                  </a:lnTo>
                  <a:lnTo>
                    <a:pt x="22" y="62"/>
                  </a:lnTo>
                  <a:lnTo>
                    <a:pt x="71" y="79"/>
                  </a:lnTo>
                  <a:lnTo>
                    <a:pt x="142" y="104"/>
                  </a:lnTo>
                  <a:lnTo>
                    <a:pt x="136" y="75"/>
                  </a:lnTo>
                  <a:lnTo>
                    <a:pt x="260" y="48"/>
                  </a:lnTo>
                  <a:lnTo>
                    <a:pt x="137" y="3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6350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32789" name="Freeform 38"/>
            <p:cNvSpPr/>
            <p:nvPr/>
          </p:nvSpPr>
          <p:spPr>
            <a:xfrm>
              <a:off x="4092" y="2646"/>
              <a:ext cx="260" cy="104"/>
            </a:xfrm>
            <a:custGeom>
              <a:avLst/>
              <a:gdLst/>
              <a:ahLst/>
              <a:cxnLst>
                <a:cxn ang="0">
                  <a:pos x="137" y="30"/>
                </a:cxn>
                <a:cxn ang="0">
                  <a:pos x="139" y="15"/>
                </a:cxn>
                <a:cxn ang="0">
                  <a:pos x="141" y="0"/>
                </a:cxn>
                <a:cxn ang="0">
                  <a:pos x="70" y="27"/>
                </a:cxn>
                <a:cxn ang="0">
                  <a:pos x="22" y="46"/>
                </a:cxn>
                <a:cxn ang="0">
                  <a:pos x="0" y="54"/>
                </a:cxn>
                <a:cxn ang="0">
                  <a:pos x="6" y="56"/>
                </a:cxn>
                <a:cxn ang="0">
                  <a:pos x="22" y="62"/>
                </a:cxn>
                <a:cxn ang="0">
                  <a:pos x="71" y="79"/>
                </a:cxn>
                <a:cxn ang="0">
                  <a:pos x="142" y="104"/>
                </a:cxn>
                <a:cxn ang="0">
                  <a:pos x="136" y="75"/>
                </a:cxn>
                <a:cxn ang="0">
                  <a:pos x="260" y="48"/>
                </a:cxn>
                <a:cxn ang="0">
                  <a:pos x="137" y="30"/>
                </a:cxn>
              </a:cxnLst>
              <a:pathLst>
                <a:path w="260" h="104">
                  <a:moveTo>
                    <a:pt x="137" y="30"/>
                  </a:moveTo>
                  <a:lnTo>
                    <a:pt x="139" y="15"/>
                  </a:lnTo>
                  <a:lnTo>
                    <a:pt x="141" y="0"/>
                  </a:lnTo>
                  <a:lnTo>
                    <a:pt x="70" y="27"/>
                  </a:lnTo>
                  <a:lnTo>
                    <a:pt x="22" y="46"/>
                  </a:lnTo>
                  <a:lnTo>
                    <a:pt x="0" y="54"/>
                  </a:lnTo>
                  <a:lnTo>
                    <a:pt x="6" y="56"/>
                  </a:lnTo>
                  <a:lnTo>
                    <a:pt x="22" y="62"/>
                  </a:lnTo>
                  <a:lnTo>
                    <a:pt x="71" y="79"/>
                  </a:lnTo>
                  <a:lnTo>
                    <a:pt x="142" y="104"/>
                  </a:lnTo>
                  <a:lnTo>
                    <a:pt x="136" y="75"/>
                  </a:lnTo>
                  <a:lnTo>
                    <a:pt x="260" y="48"/>
                  </a:lnTo>
                  <a:lnTo>
                    <a:pt x="137" y="3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6350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32790" name="Text Box 39"/>
            <p:cNvSpPr txBox="1"/>
            <p:nvPr/>
          </p:nvSpPr>
          <p:spPr>
            <a:xfrm>
              <a:off x="4284" y="2592"/>
              <a:ext cx="193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l"/>
              <a:r>
                <a: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rPr>
                <a:t>Identify attributes &amp; relationships</a:t>
              </a:r>
              <a:endParaRPr lang="en-US" altLang="zh-TW" sz="16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791" name="Freeform 40"/>
            <p:cNvSpPr/>
            <p:nvPr/>
          </p:nvSpPr>
          <p:spPr>
            <a:xfrm>
              <a:off x="3930" y="3030"/>
              <a:ext cx="260" cy="104"/>
            </a:xfrm>
            <a:custGeom>
              <a:avLst/>
              <a:gdLst/>
              <a:ahLst/>
              <a:cxnLst>
                <a:cxn ang="0">
                  <a:pos x="137" y="30"/>
                </a:cxn>
                <a:cxn ang="0">
                  <a:pos x="139" y="15"/>
                </a:cxn>
                <a:cxn ang="0">
                  <a:pos x="141" y="0"/>
                </a:cxn>
                <a:cxn ang="0">
                  <a:pos x="70" y="27"/>
                </a:cxn>
                <a:cxn ang="0">
                  <a:pos x="22" y="46"/>
                </a:cxn>
                <a:cxn ang="0">
                  <a:pos x="0" y="54"/>
                </a:cxn>
                <a:cxn ang="0">
                  <a:pos x="6" y="56"/>
                </a:cxn>
                <a:cxn ang="0">
                  <a:pos x="22" y="62"/>
                </a:cxn>
                <a:cxn ang="0">
                  <a:pos x="71" y="79"/>
                </a:cxn>
                <a:cxn ang="0">
                  <a:pos x="142" y="104"/>
                </a:cxn>
                <a:cxn ang="0">
                  <a:pos x="136" y="75"/>
                </a:cxn>
                <a:cxn ang="0">
                  <a:pos x="260" y="48"/>
                </a:cxn>
                <a:cxn ang="0">
                  <a:pos x="137" y="30"/>
                </a:cxn>
              </a:cxnLst>
              <a:pathLst>
                <a:path w="260" h="104">
                  <a:moveTo>
                    <a:pt x="137" y="30"/>
                  </a:moveTo>
                  <a:lnTo>
                    <a:pt x="139" y="15"/>
                  </a:lnTo>
                  <a:lnTo>
                    <a:pt x="141" y="0"/>
                  </a:lnTo>
                  <a:lnTo>
                    <a:pt x="70" y="27"/>
                  </a:lnTo>
                  <a:lnTo>
                    <a:pt x="22" y="46"/>
                  </a:lnTo>
                  <a:lnTo>
                    <a:pt x="0" y="54"/>
                  </a:lnTo>
                  <a:lnTo>
                    <a:pt x="6" y="56"/>
                  </a:lnTo>
                  <a:lnTo>
                    <a:pt x="22" y="62"/>
                  </a:lnTo>
                  <a:lnTo>
                    <a:pt x="71" y="79"/>
                  </a:lnTo>
                  <a:lnTo>
                    <a:pt x="142" y="104"/>
                  </a:lnTo>
                  <a:lnTo>
                    <a:pt x="136" y="75"/>
                  </a:lnTo>
                  <a:lnTo>
                    <a:pt x="260" y="48"/>
                  </a:lnTo>
                  <a:lnTo>
                    <a:pt x="137" y="3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6350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32792" name="Text Box 41"/>
            <p:cNvSpPr txBox="1"/>
            <p:nvPr/>
          </p:nvSpPr>
          <p:spPr>
            <a:xfrm>
              <a:off x="4147" y="2976"/>
              <a:ext cx="138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l"/>
              <a:r>
                <a: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rPr>
                <a:t>Refine the logical design</a:t>
              </a:r>
              <a:endParaRPr lang="en-US" altLang="zh-TW" sz="16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793" name="Text Box 42"/>
            <p:cNvSpPr txBox="1"/>
            <p:nvPr/>
          </p:nvSpPr>
          <p:spPr>
            <a:xfrm>
              <a:off x="4007" y="3136"/>
              <a:ext cx="1459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lvl="0" algn="l"/>
              <a:r>
                <a: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rPr>
                <a:t>Validate the logical design</a:t>
              </a:r>
              <a:endParaRPr lang="en-US" altLang="zh-TW" sz="16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32794" name="Freeform 43"/>
            <p:cNvSpPr/>
            <p:nvPr/>
          </p:nvSpPr>
          <p:spPr>
            <a:xfrm>
              <a:off x="3810" y="3190"/>
              <a:ext cx="260" cy="104"/>
            </a:xfrm>
            <a:custGeom>
              <a:avLst/>
              <a:gdLst/>
              <a:ahLst/>
              <a:cxnLst>
                <a:cxn ang="0">
                  <a:pos x="137" y="30"/>
                </a:cxn>
                <a:cxn ang="0">
                  <a:pos x="139" y="15"/>
                </a:cxn>
                <a:cxn ang="0">
                  <a:pos x="141" y="0"/>
                </a:cxn>
                <a:cxn ang="0">
                  <a:pos x="70" y="27"/>
                </a:cxn>
                <a:cxn ang="0">
                  <a:pos x="22" y="46"/>
                </a:cxn>
                <a:cxn ang="0">
                  <a:pos x="0" y="54"/>
                </a:cxn>
                <a:cxn ang="0">
                  <a:pos x="6" y="56"/>
                </a:cxn>
                <a:cxn ang="0">
                  <a:pos x="22" y="62"/>
                </a:cxn>
                <a:cxn ang="0">
                  <a:pos x="71" y="79"/>
                </a:cxn>
                <a:cxn ang="0">
                  <a:pos x="142" y="104"/>
                </a:cxn>
                <a:cxn ang="0">
                  <a:pos x="136" y="75"/>
                </a:cxn>
                <a:cxn ang="0">
                  <a:pos x="260" y="48"/>
                </a:cxn>
                <a:cxn ang="0">
                  <a:pos x="137" y="30"/>
                </a:cxn>
              </a:cxnLst>
              <a:pathLst>
                <a:path w="260" h="104">
                  <a:moveTo>
                    <a:pt x="137" y="30"/>
                  </a:moveTo>
                  <a:lnTo>
                    <a:pt x="139" y="15"/>
                  </a:lnTo>
                  <a:lnTo>
                    <a:pt x="141" y="0"/>
                  </a:lnTo>
                  <a:lnTo>
                    <a:pt x="70" y="27"/>
                  </a:lnTo>
                  <a:lnTo>
                    <a:pt x="22" y="46"/>
                  </a:lnTo>
                  <a:lnTo>
                    <a:pt x="0" y="54"/>
                  </a:lnTo>
                  <a:lnTo>
                    <a:pt x="6" y="56"/>
                  </a:lnTo>
                  <a:lnTo>
                    <a:pt x="22" y="62"/>
                  </a:lnTo>
                  <a:lnTo>
                    <a:pt x="71" y="79"/>
                  </a:lnTo>
                  <a:lnTo>
                    <a:pt x="142" y="104"/>
                  </a:lnTo>
                  <a:lnTo>
                    <a:pt x="136" y="75"/>
                  </a:lnTo>
                  <a:lnTo>
                    <a:pt x="260" y="48"/>
                  </a:lnTo>
                  <a:lnTo>
                    <a:pt x="137" y="3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6350">
              <a:noFill/>
            </a:ln>
          </p:spPr>
          <p:txBody>
            <a:bodyPr/>
            <a:p>
              <a:endParaRPr lang="zh-TW" altLang="en-US"/>
            </a:p>
          </p:txBody>
        </p:sp>
      </p:grpSp>
      <p:sp>
        <p:nvSpPr>
          <p:cNvPr id="2" name="標題 1"/>
          <p:cNvSpPr/>
          <p:nvPr>
            <p:ph type="title"/>
          </p:nvPr>
        </p:nvSpPr>
        <p:spPr/>
        <p:txBody>
          <a:bodyPr/>
          <a:p>
            <a:r>
              <a:rPr lang="zh-TW" altLang="en-US"/>
              <a:t>Logical Design （模組／功能）</a:t>
            </a:r>
            <a:endParaRPr lang="zh-TW" altLang="en-US"/>
          </a:p>
        </p:txBody>
      </p:sp>
      <p:sp>
        <p:nvSpPr>
          <p:cNvPr id="3" name="內容版面配置區 2"/>
          <p:cNvSpPr/>
          <p:nvPr>
            <p:ph idx="1"/>
          </p:nvPr>
        </p:nvSpPr>
        <p:spPr>
          <a:xfrm>
            <a:off x="762000" y="1367813"/>
            <a:ext cx="8077200" cy="4297363"/>
          </a:xfrm>
        </p:spPr>
        <p:txBody>
          <a:bodyPr/>
          <a:p>
            <a:r>
              <a:rPr lang="zh-TW" altLang="en-US"/>
              <a:t>以專案成員的觀點定義解決方案</a:t>
            </a:r>
            <a:endParaRPr lang="zh-TW" altLang="en-US"/>
          </a:p>
          <a:p>
            <a:r>
              <a:rPr lang="zh-TW" altLang="en-US"/>
              <a:t>內含兩個進程</a:t>
            </a:r>
            <a:r>
              <a:rPr lang="en-US" altLang="zh-TW"/>
              <a:t>:</a:t>
            </a:r>
            <a:endParaRPr lang="en-US" altLang="zh-TW"/>
          </a:p>
          <a:p>
            <a:pPr lvl="1"/>
            <a:r>
              <a:rPr altLang="en-US"/>
              <a:t>分析 </a:t>
            </a:r>
            <a:r>
              <a:rPr lang="en-US" altLang="zh-TW"/>
              <a:t>(</a:t>
            </a:r>
            <a:r>
              <a:rPr altLang="en-US"/>
              <a:t>例如</a:t>
            </a:r>
            <a:r>
              <a:rPr lang="en-US" altLang="zh-TW"/>
              <a:t>: </a:t>
            </a:r>
            <a:r>
              <a:rPr altLang="en-US"/>
              <a:t>製作 </a:t>
            </a:r>
            <a:r>
              <a:rPr lang="en-US" altLang="zh-TW"/>
              <a:t>E-R Diagram)</a:t>
            </a:r>
            <a:endParaRPr lang="en-US" altLang="zh-TW"/>
          </a:p>
          <a:p>
            <a:pPr lvl="1"/>
            <a:r>
              <a:rPr altLang="en-US"/>
              <a:t>最佳化 </a:t>
            </a:r>
            <a:r>
              <a:rPr lang="en-US" altLang="zh-TW"/>
              <a:t>(</a:t>
            </a:r>
            <a:r>
              <a:rPr altLang="en-US"/>
              <a:t>例如</a:t>
            </a:r>
            <a:r>
              <a:rPr lang="en-US" altLang="zh-TW"/>
              <a:t>: </a:t>
            </a:r>
            <a:r>
              <a:rPr altLang="en-US"/>
              <a:t>資料庫正規化</a:t>
            </a:r>
            <a:r>
              <a:rPr lang="en-US" altLang="zh-TW"/>
              <a:t>)</a:t>
            </a:r>
            <a:endParaRPr lang="en-US" altLang="zh-TW"/>
          </a:p>
        </p:txBody>
      </p:sp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6" name="Rectangle 4"/>
          <p:cNvSpPr/>
          <p:nvPr/>
        </p:nvSpPr>
        <p:spPr>
          <a:xfrm>
            <a:off x="0" y="477"/>
            <a:ext cx="246380" cy="36576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lvl="0" algn="l" eaLnBrk="1" hangingPunct="1"/>
            <a:r>
              <a:rPr lang="zh-TW" altLang="en-US" b="0" dirty="0">
                <a:latin typeface="Arial" panose="020B0604020202020204" pitchFamily="34" charset="0"/>
                <a:ea typeface="新細明體" panose="02020500000000000000" charset="-120"/>
              </a:rPr>
              <a:t> </a:t>
            </a:r>
            <a:endParaRPr lang="zh-TW" altLang="en-US" b="0" dirty="0">
              <a:latin typeface="Arial" panose="020B0604020202020204" pitchFamily="34" charset="0"/>
              <a:ea typeface="新細明體" panose="02020500000000000000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TW" altLang="en-US"/>
              <a:t>檢視未來情節描述，留意「</a:t>
            </a:r>
            <a:r>
              <a:rPr lang="zh-TW" altLang="en-US">
                <a:solidFill>
                  <a:schemeClr val="accent2"/>
                </a:solidFill>
              </a:rPr>
              <a:t>名詞</a:t>
            </a:r>
            <a:r>
              <a:rPr lang="zh-TW" altLang="en-US"/>
              <a:t>」。這些名詞很可能就是類別名稱或屬性名稱。</a:t>
            </a:r>
            <a:endParaRPr lang="zh-TW" altLang="en-US"/>
          </a:p>
        </p:txBody>
      </p:sp>
      <p:sp>
        <p:nvSpPr>
          <p:cNvPr id="33797" name="Rectangle 5"/>
          <p:cNvSpPr/>
          <p:nvPr/>
        </p:nvSpPr>
        <p:spPr>
          <a:xfrm>
            <a:off x="0" y="477"/>
            <a:ext cx="246380" cy="36576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lvl="0" algn="l" eaLnBrk="1" hangingPunct="1"/>
            <a:r>
              <a:rPr lang="zh-TW" altLang="en-US" b="0" dirty="0">
                <a:latin typeface="Arial" panose="020B0604020202020204" pitchFamily="34" charset="0"/>
                <a:ea typeface="新細明體" panose="02020500000000000000" charset="-120"/>
              </a:rPr>
              <a:t> </a:t>
            </a:r>
            <a:endParaRPr lang="zh-TW" altLang="en-US" b="0" dirty="0">
              <a:latin typeface="Arial" panose="020B0604020202020204" pitchFamily="34" charset="0"/>
              <a:ea typeface="新細明體" panose="02020500000000000000" charset="-120"/>
            </a:endParaRPr>
          </a:p>
        </p:txBody>
      </p:sp>
      <p:sp>
        <p:nvSpPr>
          <p:cNvPr id="33798" name="Rectangle 6"/>
          <p:cNvSpPr/>
          <p:nvPr/>
        </p:nvSpPr>
        <p:spPr>
          <a:xfrm>
            <a:off x="0" y="477"/>
            <a:ext cx="246380" cy="36576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lvl="0" algn="l" eaLnBrk="1" hangingPunct="1"/>
            <a:r>
              <a:rPr lang="zh-TW" altLang="en-US" b="0" dirty="0">
                <a:latin typeface="Arial" panose="020B0604020202020204" pitchFamily="34" charset="0"/>
                <a:ea typeface="新細明體" panose="02020500000000000000" charset="-120"/>
              </a:rPr>
              <a:t> </a:t>
            </a:r>
            <a:endParaRPr lang="zh-TW" altLang="en-US" b="0" dirty="0">
              <a:latin typeface="Arial" panose="020B0604020202020204" pitchFamily="34" charset="0"/>
              <a:ea typeface="新細明體" panose="02020500000000000000" charset="-120"/>
            </a:endParaRPr>
          </a:p>
        </p:txBody>
      </p:sp>
      <p:sp>
        <p:nvSpPr>
          <p:cNvPr id="33799" name="Rectangle 7"/>
          <p:cNvSpPr/>
          <p:nvPr/>
        </p:nvSpPr>
        <p:spPr>
          <a:xfrm>
            <a:off x="0" y="477"/>
            <a:ext cx="246380" cy="36576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 lvl="0" algn="l" eaLnBrk="1" hangingPunct="1"/>
            <a:r>
              <a:rPr lang="zh-TW" altLang="en-US" b="0" dirty="0">
                <a:latin typeface="Arial" panose="020B0604020202020204" pitchFamily="34" charset="0"/>
                <a:ea typeface="新細明體" panose="02020500000000000000" charset="-120"/>
              </a:rPr>
              <a:t> </a:t>
            </a:r>
            <a:endParaRPr lang="zh-TW" altLang="en-US" b="0" dirty="0">
              <a:latin typeface="Arial" panose="020B0604020202020204" pitchFamily="34" charset="0"/>
              <a:ea typeface="新細明體" panose="02020500000000000000" charset="-120"/>
            </a:endParaRPr>
          </a:p>
        </p:txBody>
      </p:sp>
      <p:sp>
        <p:nvSpPr>
          <p:cNvPr id="33800" name="AutoShape 8"/>
          <p:cNvSpPr/>
          <p:nvPr/>
        </p:nvSpPr>
        <p:spPr>
          <a:xfrm>
            <a:off x="1454785" y="3588385"/>
            <a:ext cx="2667000" cy="3001645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D5D69C"/>
              </a:gs>
              <a:gs pos="100000">
                <a:srgbClr val="EEEFD7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/>
          <a:p>
            <a:pPr lvl="0" algn="ctr"/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未來情節描述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01" name="AutoShape 9"/>
          <p:cNvSpPr/>
          <p:nvPr/>
        </p:nvSpPr>
        <p:spPr>
          <a:xfrm>
            <a:off x="4728210" y="3603943"/>
            <a:ext cx="1289050" cy="746125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D5D69C"/>
              </a:gs>
              <a:gs pos="100000">
                <a:srgbClr val="EEEFD7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/>
            <a:r>
              <a:rPr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 </a:t>
            </a:r>
            <a:r>
              <a:rPr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</a:t>
            </a:r>
            <a:endParaRPr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02" name="AutoShape 10"/>
          <p:cNvSpPr/>
          <p:nvPr/>
        </p:nvSpPr>
        <p:spPr>
          <a:xfrm>
            <a:off x="6635750" y="3595688"/>
            <a:ext cx="1289050" cy="746125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D5D69C"/>
              </a:gs>
              <a:gs pos="100000">
                <a:srgbClr val="EEEFD7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/>
            <a:r>
              <a:rPr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  <a:endParaRPr lang="en-US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803" name="Freeform 11"/>
          <p:cNvSpPr/>
          <p:nvPr/>
        </p:nvSpPr>
        <p:spPr>
          <a:xfrm>
            <a:off x="5867400" y="3808413"/>
            <a:ext cx="898525" cy="304800"/>
          </a:xfrm>
          <a:custGeom>
            <a:avLst/>
            <a:gdLst/>
            <a:ahLst/>
            <a:cxnLst>
              <a:cxn ang="0">
                <a:pos x="608609" y="86875"/>
              </a:cxn>
              <a:cxn ang="0">
                <a:pos x="603280" y="44174"/>
              </a:cxn>
              <a:cxn ang="0">
                <a:pos x="597951" y="0"/>
              </a:cxn>
              <a:cxn ang="0">
                <a:pos x="749304" y="78041"/>
              </a:cxn>
              <a:cxn ang="0">
                <a:pos x="852693" y="133994"/>
              </a:cxn>
              <a:cxn ang="0">
                <a:pos x="898525" y="159026"/>
              </a:cxn>
              <a:cxn ang="0">
                <a:pos x="886800" y="166388"/>
              </a:cxn>
              <a:cxn ang="0">
                <a:pos x="852693" y="182586"/>
              </a:cxn>
              <a:cxn ang="0">
                <a:pos x="749304" y="232649"/>
              </a:cxn>
              <a:cxn ang="0">
                <a:pos x="597951" y="304800"/>
              </a:cxn>
              <a:cxn ang="0">
                <a:pos x="608609" y="219397"/>
              </a:cxn>
              <a:cxn ang="0">
                <a:pos x="0" y="159026"/>
              </a:cxn>
              <a:cxn ang="0">
                <a:pos x="608609" y="86875"/>
              </a:cxn>
            </a:cxnLst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</a:ln>
        </p:spPr>
        <p:txBody>
          <a:bodyPr/>
          <a:p>
            <a:endParaRPr lang="zh-TW" altLang="en-US"/>
          </a:p>
        </p:txBody>
      </p:sp>
      <p:sp>
        <p:nvSpPr>
          <p:cNvPr id="33804" name="Freeform 12"/>
          <p:cNvSpPr/>
          <p:nvPr/>
        </p:nvSpPr>
        <p:spPr>
          <a:xfrm>
            <a:off x="3978275" y="3824288"/>
            <a:ext cx="898525" cy="304800"/>
          </a:xfrm>
          <a:custGeom>
            <a:avLst/>
            <a:gdLst/>
            <a:ahLst/>
            <a:cxnLst>
              <a:cxn ang="0">
                <a:pos x="608609" y="86875"/>
              </a:cxn>
              <a:cxn ang="0">
                <a:pos x="603280" y="44174"/>
              </a:cxn>
              <a:cxn ang="0">
                <a:pos x="597951" y="0"/>
              </a:cxn>
              <a:cxn ang="0">
                <a:pos x="749304" y="78041"/>
              </a:cxn>
              <a:cxn ang="0">
                <a:pos x="852693" y="133994"/>
              </a:cxn>
              <a:cxn ang="0">
                <a:pos x="898525" y="159026"/>
              </a:cxn>
              <a:cxn ang="0">
                <a:pos x="886800" y="166388"/>
              </a:cxn>
              <a:cxn ang="0">
                <a:pos x="852693" y="182586"/>
              </a:cxn>
              <a:cxn ang="0">
                <a:pos x="749304" y="232649"/>
              </a:cxn>
              <a:cxn ang="0">
                <a:pos x="597951" y="304800"/>
              </a:cxn>
              <a:cxn ang="0">
                <a:pos x="608609" y="219397"/>
              </a:cxn>
              <a:cxn ang="0">
                <a:pos x="0" y="159026"/>
              </a:cxn>
              <a:cxn ang="0">
                <a:pos x="608609" y="86875"/>
              </a:cxn>
            </a:cxnLst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 w="9525">
            <a:noFill/>
          </a:ln>
        </p:spPr>
        <p:txBody>
          <a:bodyPr/>
          <a:p>
            <a:endParaRPr lang="zh-TW" altLang="en-US"/>
          </a:p>
        </p:txBody>
      </p:sp>
      <p:sp>
        <p:nvSpPr>
          <p:cNvPr id="33807" name="AutoShape 14"/>
          <p:cNvSpPr/>
          <p:nvPr/>
        </p:nvSpPr>
        <p:spPr>
          <a:xfrm>
            <a:off x="1616075" y="5086350"/>
            <a:ext cx="519430" cy="708660"/>
          </a:xfrm>
          <a:prstGeom prst="roundRect">
            <a:avLst>
              <a:gd name="adj" fmla="val 41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p>
            <a:pPr lvl="0"/>
            <a:endParaRPr lang="zh-TW" altLang="en-US" sz="2000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sp>
        <p:nvSpPr>
          <p:cNvPr id="33808" name="AutoShape 15"/>
          <p:cNvSpPr/>
          <p:nvPr/>
        </p:nvSpPr>
        <p:spPr>
          <a:xfrm>
            <a:off x="2230120" y="5086350"/>
            <a:ext cx="519430" cy="708660"/>
          </a:xfrm>
          <a:prstGeom prst="roundRect">
            <a:avLst>
              <a:gd name="adj" fmla="val 41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p>
            <a:pPr lvl="0"/>
            <a:endParaRPr lang="zh-TW" altLang="en-US" sz="2000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sp>
        <p:nvSpPr>
          <p:cNvPr id="33809" name="AutoShape 16"/>
          <p:cNvSpPr/>
          <p:nvPr/>
        </p:nvSpPr>
        <p:spPr>
          <a:xfrm>
            <a:off x="2844165" y="5086350"/>
            <a:ext cx="519430" cy="708660"/>
          </a:xfrm>
          <a:prstGeom prst="roundRect">
            <a:avLst>
              <a:gd name="adj" fmla="val 41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p>
            <a:pPr lvl="0"/>
            <a:endParaRPr lang="zh-TW" altLang="en-US" sz="2000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grpSp>
        <p:nvGrpSpPr>
          <p:cNvPr id="33810" name="Group 17"/>
          <p:cNvGrpSpPr/>
          <p:nvPr/>
        </p:nvGrpSpPr>
        <p:grpSpPr>
          <a:xfrm rot="0">
            <a:off x="3080385" y="5653405"/>
            <a:ext cx="483235" cy="661670"/>
            <a:chOff x="2016" y="2832"/>
            <a:chExt cx="491" cy="672"/>
          </a:xfrm>
        </p:grpSpPr>
        <p:sp>
          <p:nvSpPr>
            <p:cNvPr id="33841" name="AutoShape 18"/>
            <p:cNvSpPr/>
            <p:nvPr/>
          </p:nvSpPr>
          <p:spPr>
            <a:xfrm>
              <a:off x="2022" y="2991"/>
              <a:ext cx="195" cy="195"/>
            </a:xfrm>
            <a:prstGeom prst="diamond">
              <a:avLst/>
            </a:prstGeom>
            <a:gradFill rotWithShape="1">
              <a:gsLst>
                <a:gs pos="0">
                  <a:srgbClr val="F8E2DE"/>
                </a:gs>
                <a:gs pos="100000">
                  <a:srgbClr val="EAABA0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3842" name="Rectangle 19"/>
            <p:cNvSpPr/>
            <p:nvPr/>
          </p:nvSpPr>
          <p:spPr>
            <a:xfrm>
              <a:off x="2300" y="3039"/>
              <a:ext cx="207" cy="103"/>
            </a:xfrm>
            <a:prstGeom prst="rect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3843" name="Rectangle 20"/>
            <p:cNvSpPr/>
            <p:nvPr/>
          </p:nvSpPr>
          <p:spPr>
            <a:xfrm>
              <a:off x="2300" y="3220"/>
              <a:ext cx="207" cy="103"/>
            </a:xfrm>
            <a:prstGeom prst="rect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3844" name="Rectangle 21"/>
            <p:cNvSpPr/>
            <p:nvPr/>
          </p:nvSpPr>
          <p:spPr>
            <a:xfrm>
              <a:off x="2300" y="3401"/>
              <a:ext cx="207" cy="103"/>
            </a:xfrm>
            <a:prstGeom prst="rect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3845" name="Rectangle 22"/>
            <p:cNvSpPr/>
            <p:nvPr/>
          </p:nvSpPr>
          <p:spPr>
            <a:xfrm>
              <a:off x="2016" y="3220"/>
              <a:ext cx="207" cy="103"/>
            </a:xfrm>
            <a:prstGeom prst="rect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33846" name="Rectangle 23"/>
            <p:cNvSpPr/>
            <p:nvPr/>
          </p:nvSpPr>
          <p:spPr>
            <a:xfrm>
              <a:off x="2016" y="3401"/>
              <a:ext cx="207" cy="103"/>
            </a:xfrm>
            <a:prstGeom prst="rect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cxnSp>
          <p:nvCxnSpPr>
            <p:cNvPr id="33847" name="AutoShape 24"/>
            <p:cNvCxnSpPr>
              <a:stCxn id="33841" idx="2"/>
              <a:endCxn id="33845" idx="0"/>
            </p:cNvCxnSpPr>
            <p:nvPr/>
          </p:nvCxnSpPr>
          <p:spPr>
            <a:xfrm flipH="1">
              <a:off x="2119" y="3186"/>
              <a:ext cx="1" cy="34"/>
            </a:xfrm>
            <a:prstGeom prst="straightConnector1">
              <a:avLst/>
            </a:prstGeom>
            <a:ln w="38100" cap="flat" cmpd="sng">
              <a:solidFill>
                <a:srgbClr val="CC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33848" name="AutoShape 25"/>
            <p:cNvCxnSpPr>
              <a:stCxn id="33845" idx="2"/>
              <a:endCxn id="33846" idx="0"/>
            </p:cNvCxnSpPr>
            <p:nvPr/>
          </p:nvCxnSpPr>
          <p:spPr>
            <a:xfrm>
              <a:off x="2119" y="3323"/>
              <a:ext cx="0" cy="78"/>
            </a:xfrm>
            <a:prstGeom prst="straightConnector1">
              <a:avLst/>
            </a:prstGeom>
            <a:ln w="38100" cap="flat" cmpd="sng">
              <a:solidFill>
                <a:srgbClr val="CC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33849" name="AutoShape 26"/>
            <p:cNvCxnSpPr>
              <a:stCxn id="33842" idx="2"/>
              <a:endCxn id="33843" idx="0"/>
            </p:cNvCxnSpPr>
            <p:nvPr/>
          </p:nvCxnSpPr>
          <p:spPr>
            <a:xfrm>
              <a:off x="2404" y="3142"/>
              <a:ext cx="0" cy="78"/>
            </a:xfrm>
            <a:prstGeom prst="straightConnector1">
              <a:avLst/>
            </a:prstGeom>
            <a:ln w="38100" cap="flat" cmpd="sng">
              <a:solidFill>
                <a:srgbClr val="CC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33850" name="AutoShape 27"/>
            <p:cNvCxnSpPr>
              <a:stCxn id="33843" idx="2"/>
              <a:endCxn id="33844" idx="0"/>
            </p:cNvCxnSpPr>
            <p:nvPr/>
          </p:nvCxnSpPr>
          <p:spPr>
            <a:xfrm>
              <a:off x="2404" y="3323"/>
              <a:ext cx="0" cy="78"/>
            </a:xfrm>
            <a:prstGeom prst="straightConnector1">
              <a:avLst/>
            </a:prstGeom>
            <a:ln w="38100" cap="flat" cmpd="sng">
              <a:solidFill>
                <a:srgbClr val="CC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33851" name="AutoShape 28"/>
            <p:cNvCxnSpPr>
              <a:stCxn id="33841" idx="3"/>
              <a:endCxn id="33842" idx="1"/>
            </p:cNvCxnSpPr>
            <p:nvPr/>
          </p:nvCxnSpPr>
          <p:spPr>
            <a:xfrm>
              <a:off x="2217" y="3089"/>
              <a:ext cx="83" cy="1"/>
            </a:xfrm>
            <a:prstGeom prst="straightConnector1">
              <a:avLst/>
            </a:prstGeom>
            <a:ln w="38100" cap="flat" cmpd="sng">
              <a:solidFill>
                <a:srgbClr val="CC0000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33852" name="Rectangle 29"/>
            <p:cNvSpPr/>
            <p:nvPr/>
          </p:nvSpPr>
          <p:spPr>
            <a:xfrm>
              <a:off x="2016" y="2832"/>
              <a:ext cx="207" cy="103"/>
            </a:xfrm>
            <a:prstGeom prst="rect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cxnSp>
          <p:nvCxnSpPr>
            <p:cNvPr id="33853" name="AutoShape 30"/>
            <p:cNvCxnSpPr>
              <a:stCxn id="33852" idx="2"/>
              <a:endCxn id="33841" idx="0"/>
            </p:cNvCxnSpPr>
            <p:nvPr/>
          </p:nvCxnSpPr>
          <p:spPr>
            <a:xfrm>
              <a:off x="2119" y="2935"/>
              <a:ext cx="1" cy="56"/>
            </a:xfrm>
            <a:prstGeom prst="straightConnector1">
              <a:avLst/>
            </a:prstGeom>
            <a:ln w="38100" cap="flat" cmpd="sng">
              <a:solidFill>
                <a:srgbClr val="CC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33811" name="Oval 31"/>
          <p:cNvSpPr/>
          <p:nvPr/>
        </p:nvSpPr>
        <p:spPr>
          <a:xfrm>
            <a:off x="1852295" y="5227955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12" name="Oval 32"/>
          <p:cNvSpPr/>
          <p:nvPr/>
        </p:nvSpPr>
        <p:spPr>
          <a:xfrm>
            <a:off x="1663065" y="5417185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13" name="Oval 33"/>
          <p:cNvSpPr/>
          <p:nvPr/>
        </p:nvSpPr>
        <p:spPr>
          <a:xfrm>
            <a:off x="1805305" y="5606415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14" name="Oval 34"/>
          <p:cNvSpPr/>
          <p:nvPr/>
        </p:nvSpPr>
        <p:spPr>
          <a:xfrm>
            <a:off x="2419350" y="5227955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15" name="Oval 35"/>
          <p:cNvSpPr/>
          <p:nvPr/>
        </p:nvSpPr>
        <p:spPr>
          <a:xfrm>
            <a:off x="2324735" y="5606415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16" name="Oval 36"/>
          <p:cNvSpPr/>
          <p:nvPr/>
        </p:nvSpPr>
        <p:spPr>
          <a:xfrm>
            <a:off x="3080385" y="5133340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17" name="Oval 37"/>
          <p:cNvSpPr/>
          <p:nvPr/>
        </p:nvSpPr>
        <p:spPr>
          <a:xfrm>
            <a:off x="3033395" y="5464175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18" name="AutoShape 38"/>
          <p:cNvSpPr/>
          <p:nvPr/>
        </p:nvSpPr>
        <p:spPr>
          <a:xfrm>
            <a:off x="3458845" y="5086350"/>
            <a:ext cx="519430" cy="708660"/>
          </a:xfrm>
          <a:prstGeom prst="roundRect">
            <a:avLst>
              <a:gd name="adj" fmla="val 41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p>
            <a:pPr lvl="0"/>
            <a:endParaRPr lang="zh-TW" altLang="en-US" sz="2000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sp>
        <p:nvSpPr>
          <p:cNvPr id="33819" name="Oval 39"/>
          <p:cNvSpPr/>
          <p:nvPr/>
        </p:nvSpPr>
        <p:spPr>
          <a:xfrm>
            <a:off x="3647440" y="5275580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20" name="Oval 40"/>
          <p:cNvSpPr/>
          <p:nvPr/>
        </p:nvSpPr>
        <p:spPr>
          <a:xfrm>
            <a:off x="3789045" y="5417185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21" name="Oval 41"/>
          <p:cNvSpPr/>
          <p:nvPr/>
        </p:nvSpPr>
        <p:spPr>
          <a:xfrm>
            <a:off x="3647440" y="5558790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33822" name="Oval 42"/>
          <p:cNvSpPr/>
          <p:nvPr/>
        </p:nvSpPr>
        <p:spPr>
          <a:xfrm>
            <a:off x="3505835" y="5417185"/>
            <a:ext cx="94615" cy="94615"/>
          </a:xfrm>
          <a:prstGeom prst="ellipse">
            <a:avLst/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cxnSp>
        <p:nvCxnSpPr>
          <p:cNvPr id="33823" name="AutoShape 43"/>
          <p:cNvCxnSpPr>
            <a:stCxn id="33812" idx="7"/>
            <a:endCxn id="33811" idx="3"/>
          </p:cNvCxnSpPr>
          <p:nvPr/>
        </p:nvCxnSpPr>
        <p:spPr>
          <a:xfrm flipV="1">
            <a:off x="1744345" y="5308600"/>
            <a:ext cx="121920" cy="12192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24" name="AutoShape 44"/>
          <p:cNvCxnSpPr>
            <a:stCxn id="33815" idx="1"/>
            <a:endCxn id="33811" idx="5"/>
          </p:cNvCxnSpPr>
          <p:nvPr/>
        </p:nvCxnSpPr>
        <p:spPr>
          <a:xfrm flipH="1" flipV="1">
            <a:off x="1932940" y="5308600"/>
            <a:ext cx="405765" cy="31115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25" name="AutoShape 45"/>
          <p:cNvCxnSpPr>
            <a:stCxn id="33813" idx="1"/>
            <a:endCxn id="33812" idx="5"/>
          </p:cNvCxnSpPr>
          <p:nvPr/>
        </p:nvCxnSpPr>
        <p:spPr>
          <a:xfrm flipH="1" flipV="1">
            <a:off x="1744345" y="5497830"/>
            <a:ext cx="74930" cy="12192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26" name="AutoShape 46"/>
          <p:cNvCxnSpPr>
            <a:stCxn id="33815" idx="2"/>
            <a:endCxn id="33812" idx="6"/>
          </p:cNvCxnSpPr>
          <p:nvPr/>
        </p:nvCxnSpPr>
        <p:spPr>
          <a:xfrm flipH="1" flipV="1">
            <a:off x="1757680" y="5464175"/>
            <a:ext cx="567055" cy="18923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27" name="AutoShape 47"/>
          <p:cNvCxnSpPr>
            <a:stCxn id="33815" idx="3"/>
            <a:endCxn id="33813" idx="6"/>
          </p:cNvCxnSpPr>
          <p:nvPr/>
        </p:nvCxnSpPr>
        <p:spPr>
          <a:xfrm flipH="1" flipV="1">
            <a:off x="1899285" y="5653405"/>
            <a:ext cx="438785" cy="33655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28" name="AutoShape 48"/>
          <p:cNvCxnSpPr>
            <a:stCxn id="33814" idx="2"/>
            <a:endCxn id="33811" idx="6"/>
          </p:cNvCxnSpPr>
          <p:nvPr/>
        </p:nvCxnSpPr>
        <p:spPr>
          <a:xfrm flipH="1">
            <a:off x="1946910" y="5275580"/>
            <a:ext cx="472440" cy="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29" name="AutoShape 49"/>
          <p:cNvCxnSpPr>
            <a:stCxn id="33814" idx="4"/>
            <a:endCxn id="33815" idx="7"/>
          </p:cNvCxnSpPr>
          <p:nvPr/>
        </p:nvCxnSpPr>
        <p:spPr>
          <a:xfrm flipH="1">
            <a:off x="2405380" y="5322570"/>
            <a:ext cx="60960" cy="29718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0" name="AutoShape 50"/>
          <p:cNvCxnSpPr>
            <a:stCxn id="33816" idx="3"/>
            <a:endCxn id="33814" idx="6"/>
          </p:cNvCxnSpPr>
          <p:nvPr/>
        </p:nvCxnSpPr>
        <p:spPr>
          <a:xfrm flipH="1">
            <a:off x="2513965" y="5214620"/>
            <a:ext cx="581025" cy="6096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1" name="AutoShape 51"/>
          <p:cNvCxnSpPr>
            <a:stCxn id="33852" idx="1"/>
            <a:endCxn id="33815" idx="6"/>
          </p:cNvCxnSpPr>
          <p:nvPr/>
        </p:nvCxnSpPr>
        <p:spPr>
          <a:xfrm flipH="1" flipV="1">
            <a:off x="2419350" y="5653405"/>
            <a:ext cx="661670" cy="51435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2" name="AutoShape 52"/>
          <p:cNvCxnSpPr>
            <a:stCxn id="33817" idx="0"/>
            <a:endCxn id="33816" idx="4"/>
          </p:cNvCxnSpPr>
          <p:nvPr/>
        </p:nvCxnSpPr>
        <p:spPr>
          <a:xfrm flipV="1">
            <a:off x="3080385" y="5227955"/>
            <a:ext cx="46990" cy="23622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3" name="AutoShape 53"/>
          <p:cNvCxnSpPr>
            <a:stCxn id="33822" idx="1"/>
            <a:endCxn id="33816" idx="5"/>
          </p:cNvCxnSpPr>
          <p:nvPr/>
        </p:nvCxnSpPr>
        <p:spPr>
          <a:xfrm flipH="1" flipV="1">
            <a:off x="3161665" y="5214620"/>
            <a:ext cx="358140" cy="216535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4" name="AutoShape 54"/>
          <p:cNvCxnSpPr>
            <a:stCxn id="33822" idx="2"/>
            <a:endCxn id="33817" idx="6"/>
          </p:cNvCxnSpPr>
          <p:nvPr/>
        </p:nvCxnSpPr>
        <p:spPr>
          <a:xfrm flipH="1">
            <a:off x="3128010" y="5464175"/>
            <a:ext cx="377825" cy="4699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5" name="AutoShape 55"/>
          <p:cNvCxnSpPr>
            <a:stCxn id="33819" idx="3"/>
            <a:endCxn id="33822" idx="7"/>
          </p:cNvCxnSpPr>
          <p:nvPr/>
        </p:nvCxnSpPr>
        <p:spPr>
          <a:xfrm flipH="1">
            <a:off x="3586480" y="5356225"/>
            <a:ext cx="74930" cy="7493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6" name="AutoShape 56"/>
          <p:cNvCxnSpPr>
            <a:stCxn id="33819" idx="5"/>
            <a:endCxn id="33820" idx="1"/>
          </p:cNvCxnSpPr>
          <p:nvPr/>
        </p:nvCxnSpPr>
        <p:spPr>
          <a:xfrm>
            <a:off x="3728085" y="5356225"/>
            <a:ext cx="74930" cy="7493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7" name="AutoShape 57"/>
          <p:cNvCxnSpPr>
            <a:stCxn id="33822" idx="5"/>
            <a:endCxn id="33821" idx="1"/>
          </p:cNvCxnSpPr>
          <p:nvPr/>
        </p:nvCxnSpPr>
        <p:spPr>
          <a:xfrm>
            <a:off x="3586480" y="5497830"/>
            <a:ext cx="74930" cy="7493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8" name="AutoShape 58"/>
          <p:cNvCxnSpPr>
            <a:stCxn id="33820" idx="3"/>
            <a:endCxn id="33821" idx="7"/>
          </p:cNvCxnSpPr>
          <p:nvPr/>
        </p:nvCxnSpPr>
        <p:spPr>
          <a:xfrm flipH="1">
            <a:off x="3728085" y="5497830"/>
            <a:ext cx="74930" cy="7493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39" name="AutoShape 59"/>
          <p:cNvCxnSpPr>
            <a:stCxn id="33820" idx="2"/>
            <a:endCxn id="33822" idx="6"/>
          </p:cNvCxnSpPr>
          <p:nvPr/>
        </p:nvCxnSpPr>
        <p:spPr>
          <a:xfrm flipH="1">
            <a:off x="3600450" y="5464175"/>
            <a:ext cx="189230" cy="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840" name="AutoShape 60"/>
          <p:cNvCxnSpPr>
            <a:stCxn id="33821" idx="3"/>
            <a:endCxn id="33852" idx="3"/>
          </p:cNvCxnSpPr>
          <p:nvPr/>
        </p:nvCxnSpPr>
        <p:spPr>
          <a:xfrm flipH="1">
            <a:off x="3284220" y="5639435"/>
            <a:ext cx="377190" cy="64770"/>
          </a:xfrm>
          <a:prstGeom prst="straightConnector1">
            <a:avLst/>
          </a:prstGeom>
          <a:ln w="38100" cap="flat" cmpd="sng">
            <a:solidFill>
              <a:srgbClr val="CC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標題 1"/>
          <p:cNvSpPr/>
          <p:nvPr>
            <p:ph type="title"/>
          </p:nvPr>
        </p:nvSpPr>
        <p:spPr/>
        <p:txBody>
          <a:bodyPr/>
          <a:p>
            <a:r>
              <a:rPr lang="zh-TW" altLang="en-US"/>
              <a:t>如何定義類別（Class）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235" y="2748280"/>
            <a:ext cx="5679440" cy="1362075"/>
          </a:xfrm>
        </p:spPr>
        <p:txBody>
          <a:bodyPr>
            <a:normAutofit fontScale="90000"/>
          </a:bodyPr>
          <a:lstStyle/>
          <a:p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轉換流程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資料結構</a:t>
            </a:r>
            <a:endParaRPr lang="zh-TW" altLang="en-US" sz="5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655" y="4368165"/>
            <a:ext cx="8276590" cy="97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既然要顯示給使用者看，資料庫當然得有資料才行。</a:t>
            </a:r>
            <a:endParaRPr lang="zh-TW" alt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既然要使用者輸入，自然得幫他記下來。</a:t>
            </a:r>
            <a:endParaRPr altLang="en-US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找名詞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形容詞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783455" cy="4526280"/>
          </a:xfrm>
        </p:spPr>
        <p:txBody>
          <a:bodyPr>
            <a:normAutofit lnSpcReduction="10000"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從操作流程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未來情節裡面找名詞與形容詞。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找到的名詞與形容詞，</a:t>
            </a:r>
            <a:b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可能是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資料表名稱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欄位名稱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欄位值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界定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6764655" y="4674235"/>
          <a:ext cx="19050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51840" imgH="534670" progId="MS_ClipArt_Gallery.5">
                  <p:embed/>
                </p:oleObj>
              </mc:Choice>
              <mc:Fallback>
                <p:oleObj name="" r:id="rId1" imgW="751840" imgH="534670" progId="MS_ClipArt_Gallery.5">
                  <p:embed/>
                  <p:pic>
                    <p:nvPicPr>
                      <p:cNvPr id="0" name="圖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64655" y="4674235"/>
                        <a:ext cx="1905000" cy="1354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89" name="Group 5"/>
          <p:cNvGrpSpPr/>
          <p:nvPr/>
        </p:nvGrpSpPr>
        <p:grpSpPr>
          <a:xfrm>
            <a:off x="4499610" y="4199890"/>
            <a:ext cx="762000" cy="1828800"/>
            <a:chOff x="2073" y="2933"/>
            <a:chExt cx="238" cy="611"/>
          </a:xfrm>
        </p:grpSpPr>
        <p:sp>
          <p:nvSpPr>
            <p:cNvPr id="16393" name="Oval 6"/>
            <p:cNvSpPr/>
            <p:nvPr/>
          </p:nvSpPr>
          <p:spPr>
            <a:xfrm>
              <a:off x="2139" y="2933"/>
              <a:ext cx="99" cy="101"/>
            </a:xfrm>
            <a:prstGeom prst="ellipse">
              <a:avLst/>
            </a:prstGeom>
            <a:gradFill rotWithShape="0">
              <a:gsLst>
                <a:gs pos="0">
                  <a:srgbClr val="79C9C9"/>
                </a:gs>
                <a:gs pos="100000">
                  <a:srgbClr val="009999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ctr"/>
            <a:p>
              <a:pPr lvl="0"/>
              <a:endParaRPr lang="en-US" altLang="en-US" dirty="0">
                <a:latin typeface="Times New Roman" panose="02020603050405020304" pitchFamily="18" charset="0"/>
                <a:ea typeface="新細明體" panose="02020500000000000000" charset="-120"/>
              </a:endParaRPr>
            </a:p>
          </p:txBody>
        </p:sp>
        <p:sp>
          <p:nvSpPr>
            <p:cNvPr id="16394" name="Freeform 7"/>
            <p:cNvSpPr/>
            <p:nvPr/>
          </p:nvSpPr>
          <p:spPr>
            <a:xfrm>
              <a:off x="2073" y="3048"/>
              <a:ext cx="238" cy="496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95" y="3"/>
                </a:cxn>
                <a:cxn ang="0">
                  <a:pos x="204" y="4"/>
                </a:cxn>
                <a:cxn ang="0">
                  <a:pos x="212" y="9"/>
                </a:cxn>
                <a:cxn ang="0">
                  <a:pos x="224" y="13"/>
                </a:cxn>
                <a:cxn ang="0">
                  <a:pos x="230" y="24"/>
                </a:cxn>
                <a:cxn ang="0">
                  <a:pos x="237" y="34"/>
                </a:cxn>
                <a:cxn ang="0">
                  <a:pos x="237" y="226"/>
                </a:cxn>
                <a:cxn ang="0">
                  <a:pos x="234" y="232"/>
                </a:cxn>
                <a:cxn ang="0">
                  <a:pos x="230" y="239"/>
                </a:cxn>
                <a:cxn ang="0">
                  <a:pos x="221" y="242"/>
                </a:cxn>
                <a:cxn ang="0">
                  <a:pos x="212" y="244"/>
                </a:cxn>
                <a:cxn ang="0">
                  <a:pos x="204" y="242"/>
                </a:cxn>
                <a:cxn ang="0">
                  <a:pos x="200" y="235"/>
                </a:cxn>
                <a:cxn ang="0">
                  <a:pos x="195" y="230"/>
                </a:cxn>
                <a:cxn ang="0">
                  <a:pos x="195" y="84"/>
                </a:cxn>
                <a:cxn ang="0">
                  <a:pos x="182" y="471"/>
                </a:cxn>
                <a:cxn ang="0">
                  <a:pos x="177" y="483"/>
                </a:cxn>
                <a:cxn ang="0">
                  <a:pos x="170" y="491"/>
                </a:cxn>
                <a:cxn ang="0">
                  <a:pos x="161" y="495"/>
                </a:cxn>
                <a:cxn ang="0">
                  <a:pos x="152" y="495"/>
                </a:cxn>
                <a:cxn ang="0">
                  <a:pos x="140" y="492"/>
                </a:cxn>
                <a:cxn ang="0">
                  <a:pos x="132" y="486"/>
                </a:cxn>
                <a:cxn ang="0">
                  <a:pos x="128" y="479"/>
                </a:cxn>
                <a:cxn ang="0">
                  <a:pos x="126" y="470"/>
                </a:cxn>
                <a:cxn ang="0">
                  <a:pos x="111" y="470"/>
                </a:cxn>
                <a:cxn ang="0">
                  <a:pos x="107" y="479"/>
                </a:cxn>
                <a:cxn ang="0">
                  <a:pos x="101" y="491"/>
                </a:cxn>
                <a:cxn ang="0">
                  <a:pos x="89" y="495"/>
                </a:cxn>
                <a:cxn ang="0">
                  <a:pos x="77" y="495"/>
                </a:cxn>
                <a:cxn ang="0">
                  <a:pos x="69" y="491"/>
                </a:cxn>
                <a:cxn ang="0">
                  <a:pos x="60" y="486"/>
                </a:cxn>
                <a:cxn ang="0">
                  <a:pos x="56" y="477"/>
                </a:cxn>
                <a:cxn ang="0">
                  <a:pos x="56" y="84"/>
                </a:cxn>
                <a:cxn ang="0">
                  <a:pos x="42" y="227"/>
                </a:cxn>
                <a:cxn ang="0">
                  <a:pos x="38" y="235"/>
                </a:cxn>
                <a:cxn ang="0">
                  <a:pos x="33" y="239"/>
                </a:cxn>
                <a:cxn ang="0">
                  <a:pos x="26" y="244"/>
                </a:cxn>
                <a:cxn ang="0">
                  <a:pos x="17" y="244"/>
                </a:cxn>
                <a:cxn ang="0">
                  <a:pos x="9" y="239"/>
                </a:cxn>
                <a:cxn ang="0">
                  <a:pos x="5" y="238"/>
                </a:cxn>
                <a:cxn ang="0">
                  <a:pos x="0" y="230"/>
                </a:cxn>
                <a:cxn ang="0">
                  <a:pos x="0" y="39"/>
                </a:cxn>
                <a:cxn ang="0">
                  <a:pos x="5" y="25"/>
                </a:cxn>
                <a:cxn ang="0">
                  <a:pos x="14" y="13"/>
                </a:cxn>
                <a:cxn ang="0">
                  <a:pos x="30" y="7"/>
                </a:cxn>
                <a:cxn ang="0">
                  <a:pos x="44" y="3"/>
                </a:cxn>
              </a:cxnLst>
              <a:pathLst>
                <a:path w="238" h="496">
                  <a:moveTo>
                    <a:pt x="56" y="0"/>
                  </a:moveTo>
                  <a:lnTo>
                    <a:pt x="182" y="0"/>
                  </a:lnTo>
                  <a:lnTo>
                    <a:pt x="186" y="0"/>
                  </a:lnTo>
                  <a:lnTo>
                    <a:pt x="188" y="0"/>
                  </a:lnTo>
                  <a:lnTo>
                    <a:pt x="191" y="0"/>
                  </a:lnTo>
                  <a:lnTo>
                    <a:pt x="195" y="3"/>
                  </a:lnTo>
                  <a:lnTo>
                    <a:pt x="198" y="3"/>
                  </a:lnTo>
                  <a:lnTo>
                    <a:pt x="200" y="3"/>
                  </a:lnTo>
                  <a:lnTo>
                    <a:pt x="204" y="4"/>
                  </a:lnTo>
                  <a:lnTo>
                    <a:pt x="207" y="4"/>
                  </a:lnTo>
                  <a:lnTo>
                    <a:pt x="209" y="7"/>
                  </a:lnTo>
                  <a:lnTo>
                    <a:pt x="212" y="9"/>
                  </a:lnTo>
                  <a:lnTo>
                    <a:pt x="216" y="9"/>
                  </a:lnTo>
                  <a:lnTo>
                    <a:pt x="219" y="12"/>
                  </a:lnTo>
                  <a:lnTo>
                    <a:pt x="224" y="13"/>
                  </a:lnTo>
                  <a:lnTo>
                    <a:pt x="225" y="18"/>
                  </a:lnTo>
                  <a:lnTo>
                    <a:pt x="228" y="21"/>
                  </a:lnTo>
                  <a:lnTo>
                    <a:pt x="230" y="24"/>
                  </a:lnTo>
                  <a:lnTo>
                    <a:pt x="234" y="28"/>
                  </a:lnTo>
                  <a:lnTo>
                    <a:pt x="234" y="30"/>
                  </a:lnTo>
                  <a:lnTo>
                    <a:pt x="237" y="34"/>
                  </a:lnTo>
                  <a:lnTo>
                    <a:pt x="237" y="39"/>
                  </a:lnTo>
                  <a:lnTo>
                    <a:pt x="237" y="42"/>
                  </a:lnTo>
                  <a:lnTo>
                    <a:pt x="237" y="226"/>
                  </a:lnTo>
                  <a:lnTo>
                    <a:pt x="237" y="227"/>
                  </a:lnTo>
                  <a:lnTo>
                    <a:pt x="234" y="230"/>
                  </a:lnTo>
                  <a:lnTo>
                    <a:pt x="234" y="232"/>
                  </a:lnTo>
                  <a:lnTo>
                    <a:pt x="234" y="235"/>
                  </a:lnTo>
                  <a:lnTo>
                    <a:pt x="233" y="238"/>
                  </a:lnTo>
                  <a:lnTo>
                    <a:pt x="230" y="239"/>
                  </a:lnTo>
                  <a:lnTo>
                    <a:pt x="228" y="239"/>
                  </a:lnTo>
                  <a:lnTo>
                    <a:pt x="224" y="242"/>
                  </a:lnTo>
                  <a:lnTo>
                    <a:pt x="221" y="242"/>
                  </a:lnTo>
                  <a:lnTo>
                    <a:pt x="219" y="244"/>
                  </a:lnTo>
                  <a:lnTo>
                    <a:pt x="216" y="244"/>
                  </a:lnTo>
                  <a:lnTo>
                    <a:pt x="212" y="244"/>
                  </a:lnTo>
                  <a:lnTo>
                    <a:pt x="209" y="242"/>
                  </a:lnTo>
                  <a:lnTo>
                    <a:pt x="207" y="242"/>
                  </a:lnTo>
                  <a:lnTo>
                    <a:pt x="204" y="242"/>
                  </a:lnTo>
                  <a:lnTo>
                    <a:pt x="203" y="239"/>
                  </a:lnTo>
                  <a:lnTo>
                    <a:pt x="200" y="238"/>
                  </a:lnTo>
                  <a:lnTo>
                    <a:pt x="200" y="235"/>
                  </a:lnTo>
                  <a:lnTo>
                    <a:pt x="198" y="235"/>
                  </a:lnTo>
                  <a:lnTo>
                    <a:pt x="195" y="232"/>
                  </a:lnTo>
                  <a:lnTo>
                    <a:pt x="195" y="230"/>
                  </a:lnTo>
                  <a:lnTo>
                    <a:pt x="195" y="227"/>
                  </a:lnTo>
                  <a:lnTo>
                    <a:pt x="195" y="226"/>
                  </a:lnTo>
                  <a:lnTo>
                    <a:pt x="195" y="84"/>
                  </a:lnTo>
                  <a:lnTo>
                    <a:pt x="182" y="84"/>
                  </a:lnTo>
                  <a:lnTo>
                    <a:pt x="182" y="467"/>
                  </a:lnTo>
                  <a:lnTo>
                    <a:pt x="182" y="471"/>
                  </a:lnTo>
                  <a:lnTo>
                    <a:pt x="182" y="474"/>
                  </a:lnTo>
                  <a:lnTo>
                    <a:pt x="179" y="479"/>
                  </a:lnTo>
                  <a:lnTo>
                    <a:pt x="177" y="483"/>
                  </a:lnTo>
                  <a:lnTo>
                    <a:pt x="174" y="486"/>
                  </a:lnTo>
                  <a:lnTo>
                    <a:pt x="173" y="488"/>
                  </a:lnTo>
                  <a:lnTo>
                    <a:pt x="170" y="491"/>
                  </a:lnTo>
                  <a:lnTo>
                    <a:pt x="165" y="492"/>
                  </a:lnTo>
                  <a:lnTo>
                    <a:pt x="162" y="492"/>
                  </a:lnTo>
                  <a:lnTo>
                    <a:pt x="161" y="495"/>
                  </a:lnTo>
                  <a:lnTo>
                    <a:pt x="156" y="495"/>
                  </a:lnTo>
                  <a:lnTo>
                    <a:pt x="153" y="495"/>
                  </a:lnTo>
                  <a:lnTo>
                    <a:pt x="152" y="495"/>
                  </a:lnTo>
                  <a:lnTo>
                    <a:pt x="147" y="495"/>
                  </a:lnTo>
                  <a:lnTo>
                    <a:pt x="144" y="492"/>
                  </a:lnTo>
                  <a:lnTo>
                    <a:pt x="140" y="492"/>
                  </a:lnTo>
                  <a:lnTo>
                    <a:pt x="137" y="491"/>
                  </a:lnTo>
                  <a:lnTo>
                    <a:pt x="135" y="488"/>
                  </a:lnTo>
                  <a:lnTo>
                    <a:pt x="132" y="486"/>
                  </a:lnTo>
                  <a:lnTo>
                    <a:pt x="131" y="483"/>
                  </a:lnTo>
                  <a:lnTo>
                    <a:pt x="128" y="482"/>
                  </a:lnTo>
                  <a:lnTo>
                    <a:pt x="128" y="479"/>
                  </a:lnTo>
                  <a:lnTo>
                    <a:pt x="126" y="477"/>
                  </a:lnTo>
                  <a:lnTo>
                    <a:pt x="126" y="474"/>
                  </a:lnTo>
                  <a:lnTo>
                    <a:pt x="126" y="470"/>
                  </a:lnTo>
                  <a:lnTo>
                    <a:pt x="126" y="238"/>
                  </a:lnTo>
                  <a:lnTo>
                    <a:pt x="111" y="238"/>
                  </a:lnTo>
                  <a:lnTo>
                    <a:pt x="111" y="470"/>
                  </a:lnTo>
                  <a:lnTo>
                    <a:pt x="111" y="471"/>
                  </a:lnTo>
                  <a:lnTo>
                    <a:pt x="110" y="477"/>
                  </a:lnTo>
                  <a:lnTo>
                    <a:pt x="107" y="479"/>
                  </a:lnTo>
                  <a:lnTo>
                    <a:pt x="107" y="483"/>
                  </a:lnTo>
                  <a:lnTo>
                    <a:pt x="105" y="486"/>
                  </a:lnTo>
                  <a:lnTo>
                    <a:pt x="101" y="491"/>
                  </a:lnTo>
                  <a:lnTo>
                    <a:pt x="98" y="491"/>
                  </a:lnTo>
                  <a:lnTo>
                    <a:pt x="93" y="492"/>
                  </a:lnTo>
                  <a:lnTo>
                    <a:pt x="89" y="495"/>
                  </a:lnTo>
                  <a:lnTo>
                    <a:pt x="86" y="495"/>
                  </a:lnTo>
                  <a:lnTo>
                    <a:pt x="81" y="495"/>
                  </a:lnTo>
                  <a:lnTo>
                    <a:pt x="77" y="495"/>
                  </a:lnTo>
                  <a:lnTo>
                    <a:pt x="75" y="495"/>
                  </a:lnTo>
                  <a:lnTo>
                    <a:pt x="72" y="492"/>
                  </a:lnTo>
                  <a:lnTo>
                    <a:pt x="69" y="491"/>
                  </a:lnTo>
                  <a:lnTo>
                    <a:pt x="65" y="491"/>
                  </a:lnTo>
                  <a:lnTo>
                    <a:pt x="63" y="486"/>
                  </a:lnTo>
                  <a:lnTo>
                    <a:pt x="60" y="486"/>
                  </a:lnTo>
                  <a:lnTo>
                    <a:pt x="59" y="482"/>
                  </a:lnTo>
                  <a:lnTo>
                    <a:pt x="59" y="479"/>
                  </a:lnTo>
                  <a:lnTo>
                    <a:pt x="56" y="477"/>
                  </a:lnTo>
                  <a:lnTo>
                    <a:pt x="56" y="474"/>
                  </a:lnTo>
                  <a:lnTo>
                    <a:pt x="56" y="470"/>
                  </a:lnTo>
                  <a:lnTo>
                    <a:pt x="56" y="84"/>
                  </a:lnTo>
                  <a:lnTo>
                    <a:pt x="42" y="84"/>
                  </a:lnTo>
                  <a:lnTo>
                    <a:pt x="42" y="226"/>
                  </a:lnTo>
                  <a:lnTo>
                    <a:pt x="42" y="227"/>
                  </a:lnTo>
                  <a:lnTo>
                    <a:pt x="39" y="230"/>
                  </a:lnTo>
                  <a:lnTo>
                    <a:pt x="39" y="232"/>
                  </a:lnTo>
                  <a:lnTo>
                    <a:pt x="38" y="235"/>
                  </a:lnTo>
                  <a:lnTo>
                    <a:pt x="35" y="238"/>
                  </a:lnTo>
                  <a:lnTo>
                    <a:pt x="35" y="239"/>
                  </a:lnTo>
                  <a:lnTo>
                    <a:pt x="33" y="239"/>
                  </a:lnTo>
                  <a:lnTo>
                    <a:pt x="30" y="242"/>
                  </a:lnTo>
                  <a:lnTo>
                    <a:pt x="29" y="242"/>
                  </a:lnTo>
                  <a:lnTo>
                    <a:pt x="26" y="244"/>
                  </a:lnTo>
                  <a:lnTo>
                    <a:pt x="23" y="244"/>
                  </a:lnTo>
                  <a:lnTo>
                    <a:pt x="18" y="244"/>
                  </a:lnTo>
                  <a:lnTo>
                    <a:pt x="17" y="244"/>
                  </a:lnTo>
                  <a:lnTo>
                    <a:pt x="14" y="242"/>
                  </a:lnTo>
                  <a:lnTo>
                    <a:pt x="12" y="242"/>
                  </a:lnTo>
                  <a:lnTo>
                    <a:pt x="9" y="239"/>
                  </a:lnTo>
                  <a:lnTo>
                    <a:pt x="8" y="239"/>
                  </a:lnTo>
                  <a:lnTo>
                    <a:pt x="8" y="238"/>
                  </a:lnTo>
                  <a:lnTo>
                    <a:pt x="5" y="238"/>
                  </a:lnTo>
                  <a:lnTo>
                    <a:pt x="3" y="235"/>
                  </a:lnTo>
                  <a:lnTo>
                    <a:pt x="3" y="232"/>
                  </a:lnTo>
                  <a:lnTo>
                    <a:pt x="0" y="230"/>
                  </a:lnTo>
                  <a:lnTo>
                    <a:pt x="0" y="227"/>
                  </a:lnTo>
                  <a:lnTo>
                    <a:pt x="0" y="226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3" y="30"/>
                  </a:lnTo>
                  <a:lnTo>
                    <a:pt x="5" y="25"/>
                  </a:lnTo>
                  <a:lnTo>
                    <a:pt x="8" y="21"/>
                  </a:lnTo>
                  <a:lnTo>
                    <a:pt x="12" y="18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26" y="9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9" y="3"/>
                  </a:lnTo>
                  <a:lnTo>
                    <a:pt x="44" y="3"/>
                  </a:lnTo>
                  <a:lnTo>
                    <a:pt x="51" y="0"/>
                  </a:lnTo>
                  <a:lnTo>
                    <a:pt x="56" y="0"/>
                  </a:lnTo>
                </a:path>
              </a:pathLst>
            </a:custGeom>
            <a:gradFill rotWithShape="0">
              <a:gsLst>
                <a:gs pos="0">
                  <a:srgbClr val="79C9C9">
                    <a:alpha val="100000"/>
                  </a:srgbClr>
                </a:gs>
                <a:gs pos="100000">
                  <a:srgbClr val="009999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noFill/>
            </a:ln>
            <a:effectLst>
              <a:outerShdw dist="35921" dir="2699999" algn="ctr" rotWithShape="0">
                <a:schemeClr val="tx1">
                  <a:alpha val="100000"/>
                </a:schemeClr>
              </a:outerShdw>
            </a:effectLst>
          </p:spPr>
          <p:txBody>
            <a:bodyPr/>
            <a:p>
              <a:endParaRPr lang="zh-TW" altLang="en-US"/>
            </a:p>
          </p:txBody>
        </p:sp>
      </p:grpSp>
      <p:grpSp>
        <p:nvGrpSpPr>
          <p:cNvPr id="16390" name="Group 8"/>
          <p:cNvGrpSpPr/>
          <p:nvPr/>
        </p:nvGrpSpPr>
        <p:grpSpPr>
          <a:xfrm>
            <a:off x="5642610" y="4199890"/>
            <a:ext cx="838200" cy="1828800"/>
            <a:chOff x="2326" y="3101"/>
            <a:chExt cx="281" cy="626"/>
          </a:xfrm>
        </p:grpSpPr>
        <p:sp>
          <p:nvSpPr>
            <p:cNvPr id="16391" name="Oval 9"/>
            <p:cNvSpPr/>
            <p:nvPr/>
          </p:nvSpPr>
          <p:spPr>
            <a:xfrm>
              <a:off x="2418" y="3101"/>
              <a:ext cx="95" cy="101"/>
            </a:xfrm>
            <a:prstGeom prst="ellipse">
              <a:avLst/>
            </a:prstGeom>
            <a:gradFill rotWithShape="0">
              <a:gsLst>
                <a:gs pos="0">
                  <a:srgbClr val="C7E373"/>
                </a:gs>
                <a:gs pos="100000">
                  <a:srgbClr val="99CC00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ctr"/>
            <a:p>
              <a:pPr lvl="0"/>
              <a:endParaRPr lang="en-US" altLang="en-US" dirty="0">
                <a:latin typeface="Times New Roman" panose="02020603050405020304" pitchFamily="18" charset="0"/>
                <a:ea typeface="新細明體" panose="02020500000000000000" charset="-120"/>
              </a:endParaRPr>
            </a:p>
          </p:txBody>
        </p:sp>
        <p:sp>
          <p:nvSpPr>
            <p:cNvPr id="16392" name="Freeform 10"/>
            <p:cNvSpPr/>
            <p:nvPr/>
          </p:nvSpPr>
          <p:spPr>
            <a:xfrm>
              <a:off x="2326" y="3223"/>
              <a:ext cx="281" cy="504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17" y="3"/>
                </a:cxn>
                <a:cxn ang="0">
                  <a:pos x="228" y="9"/>
                </a:cxn>
                <a:cxn ang="0">
                  <a:pos x="232" y="16"/>
                </a:cxn>
                <a:cxn ang="0">
                  <a:pos x="237" y="24"/>
                </a:cxn>
                <a:cxn ang="0">
                  <a:pos x="241" y="35"/>
                </a:cxn>
                <a:cxn ang="0">
                  <a:pos x="280" y="189"/>
                </a:cxn>
                <a:cxn ang="0">
                  <a:pos x="280" y="201"/>
                </a:cxn>
                <a:cxn ang="0">
                  <a:pos x="276" y="208"/>
                </a:cxn>
                <a:cxn ang="0">
                  <a:pos x="268" y="214"/>
                </a:cxn>
                <a:cxn ang="0">
                  <a:pos x="258" y="214"/>
                </a:cxn>
                <a:cxn ang="0">
                  <a:pos x="252" y="212"/>
                </a:cxn>
                <a:cxn ang="0">
                  <a:pos x="244" y="208"/>
                </a:cxn>
                <a:cxn ang="0">
                  <a:pos x="240" y="201"/>
                </a:cxn>
                <a:cxn ang="0">
                  <a:pos x="253" y="310"/>
                </a:cxn>
                <a:cxn ang="0">
                  <a:pos x="202" y="484"/>
                </a:cxn>
                <a:cxn ang="0">
                  <a:pos x="198" y="494"/>
                </a:cxn>
                <a:cxn ang="0">
                  <a:pos x="190" y="499"/>
                </a:cxn>
                <a:cxn ang="0">
                  <a:pos x="184" y="503"/>
                </a:cxn>
                <a:cxn ang="0">
                  <a:pos x="174" y="503"/>
                </a:cxn>
                <a:cxn ang="0">
                  <a:pos x="166" y="500"/>
                </a:cxn>
                <a:cxn ang="0">
                  <a:pos x="159" y="494"/>
                </a:cxn>
                <a:cxn ang="0">
                  <a:pos x="154" y="487"/>
                </a:cxn>
                <a:cxn ang="0">
                  <a:pos x="153" y="479"/>
                </a:cxn>
                <a:cxn ang="0">
                  <a:pos x="127" y="479"/>
                </a:cxn>
                <a:cxn ang="0">
                  <a:pos x="126" y="487"/>
                </a:cxn>
                <a:cxn ang="0">
                  <a:pos x="121" y="496"/>
                </a:cxn>
                <a:cxn ang="0">
                  <a:pos x="114" y="500"/>
                </a:cxn>
                <a:cxn ang="0">
                  <a:pos x="106" y="503"/>
                </a:cxn>
                <a:cxn ang="0">
                  <a:pos x="96" y="503"/>
                </a:cxn>
                <a:cxn ang="0">
                  <a:pos x="90" y="499"/>
                </a:cxn>
                <a:cxn ang="0">
                  <a:pos x="82" y="494"/>
                </a:cxn>
                <a:cxn ang="0">
                  <a:pos x="78" y="484"/>
                </a:cxn>
                <a:cxn ang="0">
                  <a:pos x="78" y="313"/>
                </a:cxn>
                <a:cxn ang="0">
                  <a:pos x="78" y="71"/>
                </a:cxn>
                <a:cxn ang="0">
                  <a:pos x="39" y="209"/>
                </a:cxn>
                <a:cxn ang="0">
                  <a:pos x="31" y="217"/>
                </a:cxn>
                <a:cxn ang="0">
                  <a:pos x="22" y="220"/>
                </a:cxn>
                <a:cxn ang="0">
                  <a:pos x="15" y="220"/>
                </a:cxn>
                <a:cxn ang="0">
                  <a:pos x="4" y="212"/>
                </a:cxn>
                <a:cxn ang="0">
                  <a:pos x="0" y="202"/>
                </a:cxn>
                <a:cxn ang="0">
                  <a:pos x="0" y="196"/>
                </a:cxn>
                <a:cxn ang="0">
                  <a:pos x="40" y="38"/>
                </a:cxn>
                <a:cxn ang="0">
                  <a:pos x="43" y="28"/>
                </a:cxn>
                <a:cxn ang="0">
                  <a:pos x="46" y="19"/>
                </a:cxn>
                <a:cxn ang="0">
                  <a:pos x="52" y="12"/>
                </a:cxn>
                <a:cxn ang="0">
                  <a:pos x="60" y="4"/>
                </a:cxn>
                <a:cxn ang="0">
                  <a:pos x="72" y="0"/>
                </a:cxn>
              </a:cxnLst>
              <a:pathLst>
                <a:path w="281" h="504">
                  <a:moveTo>
                    <a:pt x="78" y="0"/>
                  </a:moveTo>
                  <a:lnTo>
                    <a:pt x="205" y="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14" y="3"/>
                  </a:lnTo>
                  <a:lnTo>
                    <a:pt x="217" y="3"/>
                  </a:lnTo>
                  <a:lnTo>
                    <a:pt x="220" y="4"/>
                  </a:lnTo>
                  <a:lnTo>
                    <a:pt x="222" y="7"/>
                  </a:lnTo>
                  <a:lnTo>
                    <a:pt x="228" y="9"/>
                  </a:lnTo>
                  <a:lnTo>
                    <a:pt x="229" y="12"/>
                  </a:lnTo>
                  <a:lnTo>
                    <a:pt x="229" y="15"/>
                  </a:lnTo>
                  <a:lnTo>
                    <a:pt x="232" y="16"/>
                  </a:lnTo>
                  <a:lnTo>
                    <a:pt x="234" y="19"/>
                  </a:lnTo>
                  <a:lnTo>
                    <a:pt x="237" y="22"/>
                  </a:lnTo>
                  <a:lnTo>
                    <a:pt x="237" y="24"/>
                  </a:lnTo>
                  <a:lnTo>
                    <a:pt x="240" y="27"/>
                  </a:lnTo>
                  <a:lnTo>
                    <a:pt x="240" y="31"/>
                  </a:lnTo>
                  <a:lnTo>
                    <a:pt x="241" y="35"/>
                  </a:lnTo>
                  <a:lnTo>
                    <a:pt x="241" y="38"/>
                  </a:lnTo>
                  <a:lnTo>
                    <a:pt x="241" y="43"/>
                  </a:lnTo>
                  <a:lnTo>
                    <a:pt x="280" y="189"/>
                  </a:lnTo>
                  <a:lnTo>
                    <a:pt x="280" y="193"/>
                  </a:lnTo>
                  <a:lnTo>
                    <a:pt x="280" y="196"/>
                  </a:lnTo>
                  <a:lnTo>
                    <a:pt x="280" y="201"/>
                  </a:lnTo>
                  <a:lnTo>
                    <a:pt x="280" y="202"/>
                  </a:lnTo>
                  <a:lnTo>
                    <a:pt x="277" y="205"/>
                  </a:lnTo>
                  <a:lnTo>
                    <a:pt x="276" y="208"/>
                  </a:lnTo>
                  <a:lnTo>
                    <a:pt x="273" y="209"/>
                  </a:lnTo>
                  <a:lnTo>
                    <a:pt x="271" y="212"/>
                  </a:lnTo>
                  <a:lnTo>
                    <a:pt x="268" y="214"/>
                  </a:lnTo>
                  <a:lnTo>
                    <a:pt x="265" y="214"/>
                  </a:lnTo>
                  <a:lnTo>
                    <a:pt x="261" y="214"/>
                  </a:lnTo>
                  <a:lnTo>
                    <a:pt x="258" y="214"/>
                  </a:lnTo>
                  <a:lnTo>
                    <a:pt x="256" y="214"/>
                  </a:lnTo>
                  <a:lnTo>
                    <a:pt x="253" y="214"/>
                  </a:lnTo>
                  <a:lnTo>
                    <a:pt x="252" y="212"/>
                  </a:lnTo>
                  <a:lnTo>
                    <a:pt x="249" y="212"/>
                  </a:lnTo>
                  <a:lnTo>
                    <a:pt x="246" y="209"/>
                  </a:lnTo>
                  <a:lnTo>
                    <a:pt x="244" y="208"/>
                  </a:lnTo>
                  <a:lnTo>
                    <a:pt x="241" y="205"/>
                  </a:lnTo>
                  <a:lnTo>
                    <a:pt x="241" y="202"/>
                  </a:lnTo>
                  <a:lnTo>
                    <a:pt x="240" y="201"/>
                  </a:lnTo>
                  <a:lnTo>
                    <a:pt x="202" y="71"/>
                  </a:lnTo>
                  <a:lnTo>
                    <a:pt x="190" y="71"/>
                  </a:lnTo>
                  <a:lnTo>
                    <a:pt x="253" y="310"/>
                  </a:lnTo>
                  <a:lnTo>
                    <a:pt x="202" y="310"/>
                  </a:lnTo>
                  <a:lnTo>
                    <a:pt x="202" y="479"/>
                  </a:lnTo>
                  <a:lnTo>
                    <a:pt x="202" y="484"/>
                  </a:lnTo>
                  <a:lnTo>
                    <a:pt x="202" y="487"/>
                  </a:lnTo>
                  <a:lnTo>
                    <a:pt x="201" y="488"/>
                  </a:lnTo>
                  <a:lnTo>
                    <a:pt x="198" y="494"/>
                  </a:lnTo>
                  <a:lnTo>
                    <a:pt x="196" y="496"/>
                  </a:lnTo>
                  <a:lnTo>
                    <a:pt x="196" y="499"/>
                  </a:lnTo>
                  <a:lnTo>
                    <a:pt x="190" y="499"/>
                  </a:lnTo>
                  <a:lnTo>
                    <a:pt x="189" y="500"/>
                  </a:lnTo>
                  <a:lnTo>
                    <a:pt x="186" y="503"/>
                  </a:lnTo>
                  <a:lnTo>
                    <a:pt x="184" y="503"/>
                  </a:lnTo>
                  <a:lnTo>
                    <a:pt x="181" y="503"/>
                  </a:lnTo>
                  <a:lnTo>
                    <a:pt x="178" y="503"/>
                  </a:lnTo>
                  <a:lnTo>
                    <a:pt x="174" y="503"/>
                  </a:lnTo>
                  <a:lnTo>
                    <a:pt x="171" y="503"/>
                  </a:lnTo>
                  <a:lnTo>
                    <a:pt x="169" y="500"/>
                  </a:lnTo>
                  <a:lnTo>
                    <a:pt x="166" y="500"/>
                  </a:lnTo>
                  <a:lnTo>
                    <a:pt x="165" y="499"/>
                  </a:lnTo>
                  <a:lnTo>
                    <a:pt x="162" y="496"/>
                  </a:lnTo>
                  <a:lnTo>
                    <a:pt x="159" y="494"/>
                  </a:lnTo>
                  <a:lnTo>
                    <a:pt x="157" y="494"/>
                  </a:lnTo>
                  <a:lnTo>
                    <a:pt x="157" y="488"/>
                  </a:lnTo>
                  <a:lnTo>
                    <a:pt x="154" y="487"/>
                  </a:lnTo>
                  <a:lnTo>
                    <a:pt x="154" y="484"/>
                  </a:lnTo>
                  <a:lnTo>
                    <a:pt x="153" y="481"/>
                  </a:lnTo>
                  <a:lnTo>
                    <a:pt x="153" y="479"/>
                  </a:lnTo>
                  <a:lnTo>
                    <a:pt x="153" y="313"/>
                  </a:lnTo>
                  <a:lnTo>
                    <a:pt x="127" y="313"/>
                  </a:lnTo>
                  <a:lnTo>
                    <a:pt x="127" y="479"/>
                  </a:lnTo>
                  <a:lnTo>
                    <a:pt x="127" y="481"/>
                  </a:lnTo>
                  <a:lnTo>
                    <a:pt x="127" y="484"/>
                  </a:lnTo>
                  <a:lnTo>
                    <a:pt x="126" y="487"/>
                  </a:lnTo>
                  <a:lnTo>
                    <a:pt x="126" y="488"/>
                  </a:lnTo>
                  <a:lnTo>
                    <a:pt x="123" y="494"/>
                  </a:lnTo>
                  <a:lnTo>
                    <a:pt x="121" y="496"/>
                  </a:lnTo>
                  <a:lnTo>
                    <a:pt x="118" y="499"/>
                  </a:lnTo>
                  <a:lnTo>
                    <a:pt x="115" y="499"/>
                  </a:lnTo>
                  <a:lnTo>
                    <a:pt x="114" y="500"/>
                  </a:lnTo>
                  <a:lnTo>
                    <a:pt x="111" y="503"/>
                  </a:lnTo>
                  <a:lnTo>
                    <a:pt x="109" y="503"/>
                  </a:lnTo>
                  <a:lnTo>
                    <a:pt x="106" y="503"/>
                  </a:lnTo>
                  <a:lnTo>
                    <a:pt x="102" y="503"/>
                  </a:lnTo>
                  <a:lnTo>
                    <a:pt x="99" y="503"/>
                  </a:lnTo>
                  <a:lnTo>
                    <a:pt x="96" y="503"/>
                  </a:lnTo>
                  <a:lnTo>
                    <a:pt x="94" y="500"/>
                  </a:lnTo>
                  <a:lnTo>
                    <a:pt x="91" y="500"/>
                  </a:lnTo>
                  <a:lnTo>
                    <a:pt x="90" y="499"/>
                  </a:lnTo>
                  <a:lnTo>
                    <a:pt x="87" y="499"/>
                  </a:lnTo>
                  <a:lnTo>
                    <a:pt x="84" y="496"/>
                  </a:lnTo>
                  <a:lnTo>
                    <a:pt x="82" y="494"/>
                  </a:lnTo>
                  <a:lnTo>
                    <a:pt x="79" y="491"/>
                  </a:lnTo>
                  <a:lnTo>
                    <a:pt x="79" y="488"/>
                  </a:lnTo>
                  <a:lnTo>
                    <a:pt x="78" y="484"/>
                  </a:lnTo>
                  <a:lnTo>
                    <a:pt x="78" y="481"/>
                  </a:lnTo>
                  <a:lnTo>
                    <a:pt x="78" y="479"/>
                  </a:lnTo>
                  <a:lnTo>
                    <a:pt x="78" y="313"/>
                  </a:lnTo>
                  <a:lnTo>
                    <a:pt x="28" y="313"/>
                  </a:lnTo>
                  <a:lnTo>
                    <a:pt x="90" y="71"/>
                  </a:lnTo>
                  <a:lnTo>
                    <a:pt x="78" y="71"/>
                  </a:lnTo>
                  <a:lnTo>
                    <a:pt x="40" y="202"/>
                  </a:lnTo>
                  <a:lnTo>
                    <a:pt x="39" y="205"/>
                  </a:lnTo>
                  <a:lnTo>
                    <a:pt x="39" y="209"/>
                  </a:lnTo>
                  <a:lnTo>
                    <a:pt x="36" y="212"/>
                  </a:lnTo>
                  <a:lnTo>
                    <a:pt x="34" y="214"/>
                  </a:lnTo>
                  <a:lnTo>
                    <a:pt x="31" y="217"/>
                  </a:lnTo>
                  <a:lnTo>
                    <a:pt x="28" y="217"/>
                  </a:lnTo>
                  <a:lnTo>
                    <a:pt x="27" y="220"/>
                  </a:lnTo>
                  <a:lnTo>
                    <a:pt x="22" y="220"/>
                  </a:lnTo>
                  <a:lnTo>
                    <a:pt x="19" y="220"/>
                  </a:lnTo>
                  <a:lnTo>
                    <a:pt x="16" y="220"/>
                  </a:lnTo>
                  <a:lnTo>
                    <a:pt x="15" y="220"/>
                  </a:lnTo>
                  <a:lnTo>
                    <a:pt x="9" y="217"/>
                  </a:lnTo>
                  <a:lnTo>
                    <a:pt x="7" y="214"/>
                  </a:lnTo>
                  <a:lnTo>
                    <a:pt x="4" y="212"/>
                  </a:lnTo>
                  <a:lnTo>
                    <a:pt x="3" y="208"/>
                  </a:lnTo>
                  <a:lnTo>
                    <a:pt x="0" y="205"/>
                  </a:lnTo>
                  <a:lnTo>
                    <a:pt x="0" y="202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3"/>
                  </a:lnTo>
                  <a:lnTo>
                    <a:pt x="39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1"/>
                  </a:lnTo>
                  <a:lnTo>
                    <a:pt x="43" y="28"/>
                  </a:lnTo>
                  <a:lnTo>
                    <a:pt x="43" y="27"/>
                  </a:lnTo>
                  <a:lnTo>
                    <a:pt x="43" y="24"/>
                  </a:lnTo>
                  <a:lnTo>
                    <a:pt x="46" y="19"/>
                  </a:lnTo>
                  <a:lnTo>
                    <a:pt x="48" y="16"/>
                  </a:lnTo>
                  <a:lnTo>
                    <a:pt x="51" y="15"/>
                  </a:lnTo>
                  <a:lnTo>
                    <a:pt x="52" y="12"/>
                  </a:lnTo>
                  <a:lnTo>
                    <a:pt x="55" y="9"/>
                  </a:lnTo>
                  <a:lnTo>
                    <a:pt x="58" y="7"/>
                  </a:lnTo>
                  <a:lnTo>
                    <a:pt x="60" y="4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2" y="0"/>
                  </a:lnTo>
                  <a:lnTo>
                    <a:pt x="78" y="0"/>
                  </a:lnTo>
                </a:path>
              </a:pathLst>
            </a:custGeom>
            <a:gradFill rotWithShape="0">
              <a:gsLst>
                <a:gs pos="0">
                  <a:srgbClr val="C7E373">
                    <a:alpha val="100000"/>
                  </a:srgbClr>
                </a:gs>
                <a:gs pos="100000">
                  <a:srgbClr val="99CC00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noFill/>
            </a:ln>
            <a:effectLst>
              <a:outerShdw dist="35921" dir="2699999" algn="ctr" rotWithShape="0">
                <a:schemeClr val="tx1">
                  <a:alpha val="100000"/>
                </a:schemeClr>
              </a:outerShdw>
            </a:effectLst>
          </p:spPr>
          <p:txBody>
            <a:bodyPr/>
            <a:p>
              <a:endParaRPr lang="zh-TW" altLang="en-US"/>
            </a:p>
          </p:txBody>
        </p:sp>
      </p:grpSp>
    </p:spTree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990205" cy="4854575"/>
          </a:xfrm>
        </p:spPr>
        <p:txBody>
          <a:bodyPr>
            <a:normAutofit lnSpcReduction="10000"/>
          </a:bodyPr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Entity: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收納資料的容器</a:t>
            </a:r>
            <a:b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相當於關聯式資料庫的資料表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Instance: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Entity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的特定實例</a:t>
            </a:r>
            <a:b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</a:b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若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Entity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是球員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(</a:t>
            </a:r>
            <a:r>
              <a:rPr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類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)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，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Kobe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就是</a:t>
            </a:r>
            <a:r>
              <a:rPr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一個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球員。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Attribute: Instance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們的描述性資訊</a:t>
            </a:r>
            <a:b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相當於關聯式資料庫的資料表的欄位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如何區別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Entity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與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Attribute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常識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主體性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歸納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>
                <a:sym typeface="+mn-ea"/>
              </a:rPr>
              <a:t>課程目標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TW" altLang="en-US"/>
              <a:t>界定使用者的問題與需求</a:t>
            </a:r>
            <a:endParaRPr lang="zh-TW" altLang="en-US"/>
          </a:p>
          <a:p>
            <a:r>
              <a:rPr lang="zh-TW" altLang="en-US"/>
              <a:t>掌握操作動線的設計要點</a:t>
            </a:r>
            <a:endParaRPr lang="zh-TW" altLang="en-US"/>
          </a:p>
          <a:p>
            <a:r>
              <a:rPr lang="zh-TW" altLang="en-US"/>
              <a:t>定義資料結構</a:t>
            </a:r>
            <a:endParaRPr lang="zh-TW" altLang="en-US"/>
          </a:p>
          <a:p>
            <a:r>
              <a:rPr lang="zh-TW" altLang="en-US"/>
              <a:t>以Git管控專案功能版本</a:t>
            </a:r>
            <a:endParaRPr lang="zh-TW" altLang="en-US"/>
          </a:p>
          <a:p>
            <a:r>
              <a:rPr lang="zh-TW" altLang="en-US"/>
              <a:t>了解</a:t>
            </a:r>
            <a:r>
              <a:rPr lang="zh-TW" altLang="en-US"/>
              <a:t>軟體測試計畫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關聯關係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990205" cy="4854575"/>
          </a:xfrm>
        </p:spPr>
        <p:txBody>
          <a:bodyPr>
            <a:normAutofit lnSpcReduction="10000"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從操作流程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/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未來情節裡面找動詞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找到的動詞，暗示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Entity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之間有關聯關係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434" name="Oval 2"/>
          <p:cNvSpPr/>
          <p:nvPr/>
        </p:nvSpPr>
        <p:spPr>
          <a:xfrm>
            <a:off x="4819650" y="2936240"/>
            <a:ext cx="2378075" cy="1889125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FCFEB9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wrap="none" anchor="ctr"/>
          <a:p>
            <a:pPr lvl="0" algn="ctr"/>
            <a:r>
              <a:rPr lang="zh-TW" altLang="en-US" sz="1800" dirty="0">
                <a:latin typeface="Arial Narrow" panose="020B0606020202030204" pitchFamily="34" charset="0"/>
                <a:ea typeface="新細明體" panose="02020500000000000000" charset="-120"/>
              </a:rPr>
              <a:t> </a:t>
            </a:r>
            <a:endParaRPr lang="zh-TW" altLang="en-US" sz="1800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grpSp>
        <p:nvGrpSpPr>
          <p:cNvPr id="18437" name="Group 5"/>
          <p:cNvGrpSpPr/>
          <p:nvPr/>
        </p:nvGrpSpPr>
        <p:grpSpPr>
          <a:xfrm>
            <a:off x="3524250" y="5146040"/>
            <a:ext cx="1358900" cy="1270000"/>
            <a:chOff x="2456" y="2156"/>
            <a:chExt cx="752" cy="682"/>
          </a:xfrm>
        </p:grpSpPr>
        <p:grpSp>
          <p:nvGrpSpPr>
            <p:cNvPr id="18468" name="Group 6"/>
            <p:cNvGrpSpPr/>
            <p:nvPr/>
          </p:nvGrpSpPr>
          <p:grpSpPr>
            <a:xfrm>
              <a:off x="2456" y="2275"/>
              <a:ext cx="253" cy="563"/>
              <a:chOff x="3064" y="2792"/>
              <a:chExt cx="281" cy="626"/>
            </a:xfrm>
          </p:grpSpPr>
          <p:sp>
            <p:nvSpPr>
              <p:cNvPr id="18475" name="Oval 7"/>
              <p:cNvSpPr/>
              <p:nvPr/>
            </p:nvSpPr>
            <p:spPr>
              <a:xfrm>
                <a:off x="3156" y="2792"/>
                <a:ext cx="95" cy="102"/>
              </a:xfrm>
              <a:prstGeom prst="ellipse">
                <a:avLst/>
              </a:prstGeom>
              <a:gradFill rotWithShape="0">
                <a:gsLst>
                  <a:gs pos="0">
                    <a:srgbClr val="DBBBF3"/>
                  </a:gs>
                  <a:gs pos="100000">
                    <a:srgbClr val="9234DB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/>
                </a:outerShdw>
              </a:effectLst>
            </p:spPr>
            <p:txBody>
              <a:bodyPr wrap="none" anchor="ctr"/>
              <a:p>
                <a:pPr lvl="0"/>
                <a:endParaRPr lang="en-US" altLang="en-US" dirty="0">
                  <a:latin typeface="Times New Roman" panose="02020603050405020304" pitchFamily="18" charset="0"/>
                  <a:ea typeface="新細明體" panose="02020500000000000000" charset="-120"/>
                </a:endParaRPr>
              </a:p>
            </p:txBody>
          </p:sp>
          <p:sp>
            <p:nvSpPr>
              <p:cNvPr id="18476" name="Freeform 8"/>
              <p:cNvSpPr/>
              <p:nvPr/>
            </p:nvSpPr>
            <p:spPr>
              <a:xfrm>
                <a:off x="3064" y="2914"/>
                <a:ext cx="281" cy="504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7" y="3"/>
                  </a:cxn>
                  <a:cxn ang="0">
                    <a:pos x="228" y="9"/>
                  </a:cxn>
                  <a:cxn ang="0">
                    <a:pos x="232" y="16"/>
                  </a:cxn>
                  <a:cxn ang="0">
                    <a:pos x="237" y="24"/>
                  </a:cxn>
                  <a:cxn ang="0">
                    <a:pos x="241" y="35"/>
                  </a:cxn>
                  <a:cxn ang="0">
                    <a:pos x="280" y="189"/>
                  </a:cxn>
                  <a:cxn ang="0">
                    <a:pos x="280" y="201"/>
                  </a:cxn>
                  <a:cxn ang="0">
                    <a:pos x="276" y="208"/>
                  </a:cxn>
                  <a:cxn ang="0">
                    <a:pos x="268" y="214"/>
                  </a:cxn>
                  <a:cxn ang="0">
                    <a:pos x="258" y="214"/>
                  </a:cxn>
                  <a:cxn ang="0">
                    <a:pos x="252" y="212"/>
                  </a:cxn>
                  <a:cxn ang="0">
                    <a:pos x="244" y="208"/>
                  </a:cxn>
                  <a:cxn ang="0">
                    <a:pos x="240" y="201"/>
                  </a:cxn>
                  <a:cxn ang="0">
                    <a:pos x="253" y="310"/>
                  </a:cxn>
                  <a:cxn ang="0">
                    <a:pos x="202" y="484"/>
                  </a:cxn>
                  <a:cxn ang="0">
                    <a:pos x="198" y="494"/>
                  </a:cxn>
                  <a:cxn ang="0">
                    <a:pos x="190" y="499"/>
                  </a:cxn>
                  <a:cxn ang="0">
                    <a:pos x="184" y="503"/>
                  </a:cxn>
                  <a:cxn ang="0">
                    <a:pos x="174" y="503"/>
                  </a:cxn>
                  <a:cxn ang="0">
                    <a:pos x="166" y="500"/>
                  </a:cxn>
                  <a:cxn ang="0">
                    <a:pos x="159" y="494"/>
                  </a:cxn>
                  <a:cxn ang="0">
                    <a:pos x="154" y="487"/>
                  </a:cxn>
                  <a:cxn ang="0">
                    <a:pos x="153" y="479"/>
                  </a:cxn>
                  <a:cxn ang="0">
                    <a:pos x="127" y="479"/>
                  </a:cxn>
                  <a:cxn ang="0">
                    <a:pos x="126" y="487"/>
                  </a:cxn>
                  <a:cxn ang="0">
                    <a:pos x="121" y="496"/>
                  </a:cxn>
                  <a:cxn ang="0">
                    <a:pos x="114" y="500"/>
                  </a:cxn>
                  <a:cxn ang="0">
                    <a:pos x="106" y="503"/>
                  </a:cxn>
                  <a:cxn ang="0">
                    <a:pos x="96" y="503"/>
                  </a:cxn>
                  <a:cxn ang="0">
                    <a:pos x="90" y="499"/>
                  </a:cxn>
                  <a:cxn ang="0">
                    <a:pos x="82" y="494"/>
                  </a:cxn>
                  <a:cxn ang="0">
                    <a:pos x="78" y="484"/>
                  </a:cxn>
                  <a:cxn ang="0">
                    <a:pos x="78" y="313"/>
                  </a:cxn>
                  <a:cxn ang="0">
                    <a:pos x="78" y="71"/>
                  </a:cxn>
                  <a:cxn ang="0">
                    <a:pos x="39" y="209"/>
                  </a:cxn>
                  <a:cxn ang="0">
                    <a:pos x="31" y="217"/>
                  </a:cxn>
                  <a:cxn ang="0">
                    <a:pos x="22" y="220"/>
                  </a:cxn>
                  <a:cxn ang="0">
                    <a:pos x="15" y="220"/>
                  </a:cxn>
                  <a:cxn ang="0">
                    <a:pos x="4" y="212"/>
                  </a:cxn>
                  <a:cxn ang="0">
                    <a:pos x="0" y="202"/>
                  </a:cxn>
                  <a:cxn ang="0">
                    <a:pos x="0" y="196"/>
                  </a:cxn>
                  <a:cxn ang="0">
                    <a:pos x="40" y="38"/>
                  </a:cxn>
                  <a:cxn ang="0">
                    <a:pos x="43" y="28"/>
                  </a:cxn>
                  <a:cxn ang="0">
                    <a:pos x="46" y="19"/>
                  </a:cxn>
                  <a:cxn ang="0">
                    <a:pos x="52" y="12"/>
                  </a:cxn>
                  <a:cxn ang="0">
                    <a:pos x="60" y="4"/>
                  </a:cxn>
                  <a:cxn ang="0">
                    <a:pos x="72" y="0"/>
                  </a:cxn>
                </a:cxnLst>
                <a:pathLst>
                  <a:path w="281" h="504">
                    <a:moveTo>
                      <a:pt x="78" y="0"/>
                    </a:moveTo>
                    <a:lnTo>
                      <a:pt x="205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4" y="3"/>
                    </a:lnTo>
                    <a:lnTo>
                      <a:pt x="217" y="3"/>
                    </a:lnTo>
                    <a:lnTo>
                      <a:pt x="220" y="4"/>
                    </a:lnTo>
                    <a:lnTo>
                      <a:pt x="222" y="7"/>
                    </a:lnTo>
                    <a:lnTo>
                      <a:pt x="228" y="9"/>
                    </a:lnTo>
                    <a:lnTo>
                      <a:pt x="229" y="12"/>
                    </a:lnTo>
                    <a:lnTo>
                      <a:pt x="229" y="15"/>
                    </a:lnTo>
                    <a:lnTo>
                      <a:pt x="232" y="16"/>
                    </a:lnTo>
                    <a:lnTo>
                      <a:pt x="234" y="19"/>
                    </a:lnTo>
                    <a:lnTo>
                      <a:pt x="237" y="22"/>
                    </a:lnTo>
                    <a:lnTo>
                      <a:pt x="237" y="24"/>
                    </a:lnTo>
                    <a:lnTo>
                      <a:pt x="240" y="27"/>
                    </a:lnTo>
                    <a:lnTo>
                      <a:pt x="240" y="31"/>
                    </a:lnTo>
                    <a:lnTo>
                      <a:pt x="241" y="35"/>
                    </a:lnTo>
                    <a:lnTo>
                      <a:pt x="241" y="38"/>
                    </a:lnTo>
                    <a:lnTo>
                      <a:pt x="241" y="43"/>
                    </a:lnTo>
                    <a:lnTo>
                      <a:pt x="280" y="189"/>
                    </a:lnTo>
                    <a:lnTo>
                      <a:pt x="280" y="193"/>
                    </a:lnTo>
                    <a:lnTo>
                      <a:pt x="280" y="196"/>
                    </a:lnTo>
                    <a:lnTo>
                      <a:pt x="280" y="201"/>
                    </a:lnTo>
                    <a:lnTo>
                      <a:pt x="280" y="202"/>
                    </a:lnTo>
                    <a:lnTo>
                      <a:pt x="277" y="205"/>
                    </a:lnTo>
                    <a:lnTo>
                      <a:pt x="276" y="208"/>
                    </a:lnTo>
                    <a:lnTo>
                      <a:pt x="273" y="209"/>
                    </a:lnTo>
                    <a:lnTo>
                      <a:pt x="271" y="212"/>
                    </a:lnTo>
                    <a:lnTo>
                      <a:pt x="268" y="214"/>
                    </a:lnTo>
                    <a:lnTo>
                      <a:pt x="265" y="214"/>
                    </a:lnTo>
                    <a:lnTo>
                      <a:pt x="261" y="214"/>
                    </a:lnTo>
                    <a:lnTo>
                      <a:pt x="258" y="214"/>
                    </a:lnTo>
                    <a:lnTo>
                      <a:pt x="256" y="214"/>
                    </a:lnTo>
                    <a:lnTo>
                      <a:pt x="253" y="214"/>
                    </a:lnTo>
                    <a:lnTo>
                      <a:pt x="252" y="212"/>
                    </a:lnTo>
                    <a:lnTo>
                      <a:pt x="249" y="212"/>
                    </a:lnTo>
                    <a:lnTo>
                      <a:pt x="246" y="209"/>
                    </a:lnTo>
                    <a:lnTo>
                      <a:pt x="244" y="208"/>
                    </a:lnTo>
                    <a:lnTo>
                      <a:pt x="241" y="205"/>
                    </a:lnTo>
                    <a:lnTo>
                      <a:pt x="241" y="202"/>
                    </a:lnTo>
                    <a:lnTo>
                      <a:pt x="240" y="201"/>
                    </a:lnTo>
                    <a:lnTo>
                      <a:pt x="202" y="71"/>
                    </a:lnTo>
                    <a:lnTo>
                      <a:pt x="190" y="71"/>
                    </a:lnTo>
                    <a:lnTo>
                      <a:pt x="253" y="310"/>
                    </a:lnTo>
                    <a:lnTo>
                      <a:pt x="202" y="310"/>
                    </a:lnTo>
                    <a:lnTo>
                      <a:pt x="202" y="479"/>
                    </a:lnTo>
                    <a:lnTo>
                      <a:pt x="202" y="484"/>
                    </a:lnTo>
                    <a:lnTo>
                      <a:pt x="202" y="487"/>
                    </a:lnTo>
                    <a:lnTo>
                      <a:pt x="201" y="488"/>
                    </a:lnTo>
                    <a:lnTo>
                      <a:pt x="198" y="494"/>
                    </a:lnTo>
                    <a:lnTo>
                      <a:pt x="196" y="496"/>
                    </a:lnTo>
                    <a:lnTo>
                      <a:pt x="196" y="499"/>
                    </a:lnTo>
                    <a:lnTo>
                      <a:pt x="190" y="499"/>
                    </a:lnTo>
                    <a:lnTo>
                      <a:pt x="189" y="500"/>
                    </a:lnTo>
                    <a:lnTo>
                      <a:pt x="186" y="503"/>
                    </a:lnTo>
                    <a:lnTo>
                      <a:pt x="184" y="503"/>
                    </a:lnTo>
                    <a:lnTo>
                      <a:pt x="181" y="503"/>
                    </a:lnTo>
                    <a:lnTo>
                      <a:pt x="178" y="503"/>
                    </a:lnTo>
                    <a:lnTo>
                      <a:pt x="174" y="503"/>
                    </a:lnTo>
                    <a:lnTo>
                      <a:pt x="171" y="503"/>
                    </a:lnTo>
                    <a:lnTo>
                      <a:pt x="169" y="500"/>
                    </a:lnTo>
                    <a:lnTo>
                      <a:pt x="166" y="500"/>
                    </a:lnTo>
                    <a:lnTo>
                      <a:pt x="165" y="499"/>
                    </a:lnTo>
                    <a:lnTo>
                      <a:pt x="162" y="496"/>
                    </a:lnTo>
                    <a:lnTo>
                      <a:pt x="159" y="494"/>
                    </a:lnTo>
                    <a:lnTo>
                      <a:pt x="157" y="494"/>
                    </a:lnTo>
                    <a:lnTo>
                      <a:pt x="157" y="488"/>
                    </a:lnTo>
                    <a:lnTo>
                      <a:pt x="154" y="487"/>
                    </a:lnTo>
                    <a:lnTo>
                      <a:pt x="154" y="484"/>
                    </a:lnTo>
                    <a:lnTo>
                      <a:pt x="153" y="481"/>
                    </a:lnTo>
                    <a:lnTo>
                      <a:pt x="153" y="479"/>
                    </a:lnTo>
                    <a:lnTo>
                      <a:pt x="153" y="313"/>
                    </a:lnTo>
                    <a:lnTo>
                      <a:pt x="127" y="313"/>
                    </a:lnTo>
                    <a:lnTo>
                      <a:pt x="127" y="479"/>
                    </a:lnTo>
                    <a:lnTo>
                      <a:pt x="127" y="481"/>
                    </a:lnTo>
                    <a:lnTo>
                      <a:pt x="127" y="484"/>
                    </a:lnTo>
                    <a:lnTo>
                      <a:pt x="126" y="487"/>
                    </a:lnTo>
                    <a:lnTo>
                      <a:pt x="126" y="488"/>
                    </a:lnTo>
                    <a:lnTo>
                      <a:pt x="123" y="494"/>
                    </a:lnTo>
                    <a:lnTo>
                      <a:pt x="121" y="496"/>
                    </a:lnTo>
                    <a:lnTo>
                      <a:pt x="118" y="499"/>
                    </a:lnTo>
                    <a:lnTo>
                      <a:pt x="115" y="499"/>
                    </a:lnTo>
                    <a:lnTo>
                      <a:pt x="114" y="500"/>
                    </a:lnTo>
                    <a:lnTo>
                      <a:pt x="111" y="503"/>
                    </a:lnTo>
                    <a:lnTo>
                      <a:pt x="109" y="503"/>
                    </a:lnTo>
                    <a:lnTo>
                      <a:pt x="106" y="503"/>
                    </a:lnTo>
                    <a:lnTo>
                      <a:pt x="102" y="503"/>
                    </a:lnTo>
                    <a:lnTo>
                      <a:pt x="99" y="503"/>
                    </a:lnTo>
                    <a:lnTo>
                      <a:pt x="96" y="503"/>
                    </a:lnTo>
                    <a:lnTo>
                      <a:pt x="94" y="500"/>
                    </a:lnTo>
                    <a:lnTo>
                      <a:pt x="91" y="500"/>
                    </a:lnTo>
                    <a:lnTo>
                      <a:pt x="90" y="499"/>
                    </a:lnTo>
                    <a:lnTo>
                      <a:pt x="87" y="499"/>
                    </a:lnTo>
                    <a:lnTo>
                      <a:pt x="84" y="496"/>
                    </a:lnTo>
                    <a:lnTo>
                      <a:pt x="82" y="494"/>
                    </a:lnTo>
                    <a:lnTo>
                      <a:pt x="79" y="491"/>
                    </a:lnTo>
                    <a:lnTo>
                      <a:pt x="79" y="488"/>
                    </a:lnTo>
                    <a:lnTo>
                      <a:pt x="78" y="484"/>
                    </a:lnTo>
                    <a:lnTo>
                      <a:pt x="78" y="481"/>
                    </a:lnTo>
                    <a:lnTo>
                      <a:pt x="78" y="479"/>
                    </a:lnTo>
                    <a:lnTo>
                      <a:pt x="78" y="313"/>
                    </a:lnTo>
                    <a:lnTo>
                      <a:pt x="28" y="313"/>
                    </a:lnTo>
                    <a:lnTo>
                      <a:pt x="90" y="71"/>
                    </a:lnTo>
                    <a:lnTo>
                      <a:pt x="78" y="71"/>
                    </a:lnTo>
                    <a:lnTo>
                      <a:pt x="40" y="202"/>
                    </a:lnTo>
                    <a:lnTo>
                      <a:pt x="39" y="205"/>
                    </a:lnTo>
                    <a:lnTo>
                      <a:pt x="39" y="209"/>
                    </a:lnTo>
                    <a:lnTo>
                      <a:pt x="36" y="212"/>
                    </a:lnTo>
                    <a:lnTo>
                      <a:pt x="34" y="214"/>
                    </a:lnTo>
                    <a:lnTo>
                      <a:pt x="31" y="217"/>
                    </a:lnTo>
                    <a:lnTo>
                      <a:pt x="28" y="217"/>
                    </a:lnTo>
                    <a:lnTo>
                      <a:pt x="27" y="220"/>
                    </a:lnTo>
                    <a:lnTo>
                      <a:pt x="22" y="220"/>
                    </a:lnTo>
                    <a:lnTo>
                      <a:pt x="19" y="220"/>
                    </a:lnTo>
                    <a:lnTo>
                      <a:pt x="16" y="220"/>
                    </a:lnTo>
                    <a:lnTo>
                      <a:pt x="15" y="220"/>
                    </a:lnTo>
                    <a:lnTo>
                      <a:pt x="9" y="217"/>
                    </a:lnTo>
                    <a:lnTo>
                      <a:pt x="7" y="214"/>
                    </a:lnTo>
                    <a:lnTo>
                      <a:pt x="4" y="212"/>
                    </a:lnTo>
                    <a:lnTo>
                      <a:pt x="3" y="208"/>
                    </a:lnTo>
                    <a:lnTo>
                      <a:pt x="0" y="205"/>
                    </a:lnTo>
                    <a:lnTo>
                      <a:pt x="0" y="202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0" y="193"/>
                    </a:lnTo>
                    <a:lnTo>
                      <a:pt x="39" y="40"/>
                    </a:lnTo>
                    <a:lnTo>
                      <a:pt x="40" y="38"/>
                    </a:lnTo>
                    <a:lnTo>
                      <a:pt x="40" y="34"/>
                    </a:lnTo>
                    <a:lnTo>
                      <a:pt x="40" y="31"/>
                    </a:lnTo>
                    <a:lnTo>
                      <a:pt x="43" y="28"/>
                    </a:lnTo>
                    <a:lnTo>
                      <a:pt x="43" y="27"/>
                    </a:lnTo>
                    <a:lnTo>
                      <a:pt x="43" y="24"/>
                    </a:lnTo>
                    <a:lnTo>
                      <a:pt x="46" y="19"/>
                    </a:lnTo>
                    <a:lnTo>
                      <a:pt x="48" y="16"/>
                    </a:lnTo>
                    <a:lnTo>
                      <a:pt x="51" y="15"/>
                    </a:lnTo>
                    <a:lnTo>
                      <a:pt x="52" y="12"/>
                    </a:lnTo>
                    <a:lnTo>
                      <a:pt x="55" y="9"/>
                    </a:lnTo>
                    <a:lnTo>
                      <a:pt x="58" y="7"/>
                    </a:lnTo>
                    <a:lnTo>
                      <a:pt x="60" y="4"/>
                    </a:lnTo>
                    <a:lnTo>
                      <a:pt x="63" y="3"/>
                    </a:lnTo>
                    <a:lnTo>
                      <a:pt x="67" y="3"/>
                    </a:lnTo>
                    <a:lnTo>
                      <a:pt x="72" y="0"/>
                    </a:lnTo>
                    <a:lnTo>
                      <a:pt x="78" y="0"/>
                    </a:lnTo>
                  </a:path>
                </a:pathLst>
              </a:custGeom>
              <a:gradFill rotWithShape="0">
                <a:gsLst>
                  <a:gs pos="0">
                    <a:srgbClr val="DBBBF3">
                      <a:alpha val="100000"/>
                    </a:srgbClr>
                  </a:gs>
                  <a:gs pos="100000">
                    <a:srgbClr val="9234DB">
                      <a:alpha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>
                    <a:alpha val="10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</p:grpSp>
        <p:grpSp>
          <p:nvGrpSpPr>
            <p:cNvPr id="18469" name="Group 9"/>
            <p:cNvGrpSpPr/>
            <p:nvPr/>
          </p:nvGrpSpPr>
          <p:grpSpPr>
            <a:xfrm>
              <a:off x="2727" y="2156"/>
              <a:ext cx="215" cy="550"/>
              <a:chOff x="2073" y="2933"/>
              <a:chExt cx="238" cy="611"/>
            </a:xfrm>
          </p:grpSpPr>
          <p:sp>
            <p:nvSpPr>
              <p:cNvPr id="18473" name="Oval 10"/>
              <p:cNvSpPr/>
              <p:nvPr/>
            </p:nvSpPr>
            <p:spPr>
              <a:xfrm>
                <a:off x="2139" y="2933"/>
                <a:ext cx="99" cy="101"/>
              </a:xfrm>
              <a:prstGeom prst="ellipse">
                <a:avLst/>
              </a:prstGeom>
              <a:gradFill rotWithShape="0">
                <a:gsLst>
                  <a:gs pos="0">
                    <a:srgbClr val="FCA8D9"/>
                  </a:gs>
                  <a:gs pos="100000">
                    <a:srgbClr val="F95AB7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/>
                </a:outerShdw>
              </a:effectLst>
            </p:spPr>
            <p:txBody>
              <a:bodyPr wrap="none" anchor="ctr"/>
              <a:p>
                <a:pPr lvl="0"/>
                <a:endParaRPr lang="en-US" altLang="en-US" dirty="0">
                  <a:latin typeface="Times New Roman" panose="02020603050405020304" pitchFamily="18" charset="0"/>
                  <a:ea typeface="新細明體" panose="02020500000000000000" charset="-120"/>
                </a:endParaRPr>
              </a:p>
            </p:txBody>
          </p:sp>
          <p:sp>
            <p:nvSpPr>
              <p:cNvPr id="18474" name="Freeform 11"/>
              <p:cNvSpPr/>
              <p:nvPr/>
            </p:nvSpPr>
            <p:spPr>
              <a:xfrm>
                <a:off x="2073" y="3048"/>
                <a:ext cx="238" cy="496"/>
              </a:xfrm>
              <a:custGeom>
                <a:avLst/>
                <a:gdLst/>
                <a:ahLst/>
                <a:cxnLst>
                  <a:cxn ang="0">
                    <a:pos x="186" y="0"/>
                  </a:cxn>
                  <a:cxn ang="0">
                    <a:pos x="195" y="3"/>
                  </a:cxn>
                  <a:cxn ang="0">
                    <a:pos x="204" y="4"/>
                  </a:cxn>
                  <a:cxn ang="0">
                    <a:pos x="212" y="9"/>
                  </a:cxn>
                  <a:cxn ang="0">
                    <a:pos x="224" y="13"/>
                  </a:cxn>
                  <a:cxn ang="0">
                    <a:pos x="230" y="24"/>
                  </a:cxn>
                  <a:cxn ang="0">
                    <a:pos x="237" y="34"/>
                  </a:cxn>
                  <a:cxn ang="0">
                    <a:pos x="237" y="226"/>
                  </a:cxn>
                  <a:cxn ang="0">
                    <a:pos x="234" y="232"/>
                  </a:cxn>
                  <a:cxn ang="0">
                    <a:pos x="230" y="239"/>
                  </a:cxn>
                  <a:cxn ang="0">
                    <a:pos x="221" y="242"/>
                  </a:cxn>
                  <a:cxn ang="0">
                    <a:pos x="212" y="244"/>
                  </a:cxn>
                  <a:cxn ang="0">
                    <a:pos x="204" y="242"/>
                  </a:cxn>
                  <a:cxn ang="0">
                    <a:pos x="200" y="235"/>
                  </a:cxn>
                  <a:cxn ang="0">
                    <a:pos x="195" y="230"/>
                  </a:cxn>
                  <a:cxn ang="0">
                    <a:pos x="195" y="84"/>
                  </a:cxn>
                  <a:cxn ang="0">
                    <a:pos x="182" y="471"/>
                  </a:cxn>
                  <a:cxn ang="0">
                    <a:pos x="177" y="483"/>
                  </a:cxn>
                  <a:cxn ang="0">
                    <a:pos x="170" y="491"/>
                  </a:cxn>
                  <a:cxn ang="0">
                    <a:pos x="161" y="495"/>
                  </a:cxn>
                  <a:cxn ang="0">
                    <a:pos x="152" y="495"/>
                  </a:cxn>
                  <a:cxn ang="0">
                    <a:pos x="140" y="492"/>
                  </a:cxn>
                  <a:cxn ang="0">
                    <a:pos x="132" y="486"/>
                  </a:cxn>
                  <a:cxn ang="0">
                    <a:pos x="128" y="479"/>
                  </a:cxn>
                  <a:cxn ang="0">
                    <a:pos x="126" y="470"/>
                  </a:cxn>
                  <a:cxn ang="0">
                    <a:pos x="111" y="470"/>
                  </a:cxn>
                  <a:cxn ang="0">
                    <a:pos x="107" y="479"/>
                  </a:cxn>
                  <a:cxn ang="0">
                    <a:pos x="101" y="491"/>
                  </a:cxn>
                  <a:cxn ang="0">
                    <a:pos x="89" y="495"/>
                  </a:cxn>
                  <a:cxn ang="0">
                    <a:pos x="77" y="495"/>
                  </a:cxn>
                  <a:cxn ang="0">
                    <a:pos x="69" y="491"/>
                  </a:cxn>
                  <a:cxn ang="0">
                    <a:pos x="60" y="486"/>
                  </a:cxn>
                  <a:cxn ang="0">
                    <a:pos x="56" y="477"/>
                  </a:cxn>
                  <a:cxn ang="0">
                    <a:pos x="56" y="84"/>
                  </a:cxn>
                  <a:cxn ang="0">
                    <a:pos x="42" y="227"/>
                  </a:cxn>
                  <a:cxn ang="0">
                    <a:pos x="38" y="235"/>
                  </a:cxn>
                  <a:cxn ang="0">
                    <a:pos x="33" y="239"/>
                  </a:cxn>
                  <a:cxn ang="0">
                    <a:pos x="26" y="244"/>
                  </a:cxn>
                  <a:cxn ang="0">
                    <a:pos x="17" y="244"/>
                  </a:cxn>
                  <a:cxn ang="0">
                    <a:pos x="9" y="239"/>
                  </a:cxn>
                  <a:cxn ang="0">
                    <a:pos x="5" y="238"/>
                  </a:cxn>
                  <a:cxn ang="0">
                    <a:pos x="0" y="230"/>
                  </a:cxn>
                  <a:cxn ang="0">
                    <a:pos x="0" y="39"/>
                  </a:cxn>
                  <a:cxn ang="0">
                    <a:pos x="5" y="25"/>
                  </a:cxn>
                  <a:cxn ang="0">
                    <a:pos x="14" y="13"/>
                  </a:cxn>
                  <a:cxn ang="0">
                    <a:pos x="30" y="7"/>
                  </a:cxn>
                  <a:cxn ang="0">
                    <a:pos x="44" y="3"/>
                  </a:cxn>
                </a:cxnLst>
                <a:pathLst>
                  <a:path w="238" h="496">
                    <a:moveTo>
                      <a:pt x="56" y="0"/>
                    </a:moveTo>
                    <a:lnTo>
                      <a:pt x="182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91" y="0"/>
                    </a:lnTo>
                    <a:lnTo>
                      <a:pt x="195" y="3"/>
                    </a:lnTo>
                    <a:lnTo>
                      <a:pt x="198" y="3"/>
                    </a:lnTo>
                    <a:lnTo>
                      <a:pt x="200" y="3"/>
                    </a:lnTo>
                    <a:lnTo>
                      <a:pt x="204" y="4"/>
                    </a:lnTo>
                    <a:lnTo>
                      <a:pt x="207" y="4"/>
                    </a:lnTo>
                    <a:lnTo>
                      <a:pt x="209" y="7"/>
                    </a:lnTo>
                    <a:lnTo>
                      <a:pt x="212" y="9"/>
                    </a:lnTo>
                    <a:lnTo>
                      <a:pt x="216" y="9"/>
                    </a:lnTo>
                    <a:lnTo>
                      <a:pt x="219" y="12"/>
                    </a:lnTo>
                    <a:lnTo>
                      <a:pt x="224" y="13"/>
                    </a:lnTo>
                    <a:lnTo>
                      <a:pt x="225" y="18"/>
                    </a:lnTo>
                    <a:lnTo>
                      <a:pt x="228" y="21"/>
                    </a:lnTo>
                    <a:lnTo>
                      <a:pt x="230" y="24"/>
                    </a:lnTo>
                    <a:lnTo>
                      <a:pt x="234" y="28"/>
                    </a:lnTo>
                    <a:lnTo>
                      <a:pt x="234" y="30"/>
                    </a:lnTo>
                    <a:lnTo>
                      <a:pt x="237" y="34"/>
                    </a:lnTo>
                    <a:lnTo>
                      <a:pt x="237" y="39"/>
                    </a:lnTo>
                    <a:lnTo>
                      <a:pt x="237" y="42"/>
                    </a:lnTo>
                    <a:lnTo>
                      <a:pt x="237" y="226"/>
                    </a:lnTo>
                    <a:lnTo>
                      <a:pt x="237" y="227"/>
                    </a:lnTo>
                    <a:lnTo>
                      <a:pt x="234" y="230"/>
                    </a:lnTo>
                    <a:lnTo>
                      <a:pt x="234" y="232"/>
                    </a:lnTo>
                    <a:lnTo>
                      <a:pt x="234" y="235"/>
                    </a:lnTo>
                    <a:lnTo>
                      <a:pt x="233" y="238"/>
                    </a:lnTo>
                    <a:lnTo>
                      <a:pt x="230" y="239"/>
                    </a:lnTo>
                    <a:lnTo>
                      <a:pt x="228" y="239"/>
                    </a:lnTo>
                    <a:lnTo>
                      <a:pt x="224" y="242"/>
                    </a:lnTo>
                    <a:lnTo>
                      <a:pt x="221" y="242"/>
                    </a:lnTo>
                    <a:lnTo>
                      <a:pt x="219" y="244"/>
                    </a:lnTo>
                    <a:lnTo>
                      <a:pt x="216" y="244"/>
                    </a:lnTo>
                    <a:lnTo>
                      <a:pt x="212" y="244"/>
                    </a:lnTo>
                    <a:lnTo>
                      <a:pt x="209" y="242"/>
                    </a:lnTo>
                    <a:lnTo>
                      <a:pt x="207" y="242"/>
                    </a:lnTo>
                    <a:lnTo>
                      <a:pt x="204" y="242"/>
                    </a:lnTo>
                    <a:lnTo>
                      <a:pt x="203" y="239"/>
                    </a:lnTo>
                    <a:lnTo>
                      <a:pt x="200" y="238"/>
                    </a:lnTo>
                    <a:lnTo>
                      <a:pt x="200" y="235"/>
                    </a:lnTo>
                    <a:lnTo>
                      <a:pt x="198" y="235"/>
                    </a:lnTo>
                    <a:lnTo>
                      <a:pt x="195" y="232"/>
                    </a:lnTo>
                    <a:lnTo>
                      <a:pt x="195" y="230"/>
                    </a:lnTo>
                    <a:lnTo>
                      <a:pt x="195" y="227"/>
                    </a:lnTo>
                    <a:lnTo>
                      <a:pt x="195" y="226"/>
                    </a:lnTo>
                    <a:lnTo>
                      <a:pt x="195" y="84"/>
                    </a:lnTo>
                    <a:lnTo>
                      <a:pt x="182" y="84"/>
                    </a:lnTo>
                    <a:lnTo>
                      <a:pt x="182" y="467"/>
                    </a:lnTo>
                    <a:lnTo>
                      <a:pt x="182" y="471"/>
                    </a:lnTo>
                    <a:lnTo>
                      <a:pt x="182" y="474"/>
                    </a:lnTo>
                    <a:lnTo>
                      <a:pt x="179" y="479"/>
                    </a:lnTo>
                    <a:lnTo>
                      <a:pt x="177" y="483"/>
                    </a:lnTo>
                    <a:lnTo>
                      <a:pt x="174" y="486"/>
                    </a:lnTo>
                    <a:lnTo>
                      <a:pt x="173" y="488"/>
                    </a:lnTo>
                    <a:lnTo>
                      <a:pt x="170" y="491"/>
                    </a:lnTo>
                    <a:lnTo>
                      <a:pt x="165" y="492"/>
                    </a:lnTo>
                    <a:lnTo>
                      <a:pt x="162" y="492"/>
                    </a:lnTo>
                    <a:lnTo>
                      <a:pt x="161" y="495"/>
                    </a:lnTo>
                    <a:lnTo>
                      <a:pt x="156" y="495"/>
                    </a:lnTo>
                    <a:lnTo>
                      <a:pt x="153" y="495"/>
                    </a:lnTo>
                    <a:lnTo>
                      <a:pt x="152" y="495"/>
                    </a:lnTo>
                    <a:lnTo>
                      <a:pt x="147" y="495"/>
                    </a:lnTo>
                    <a:lnTo>
                      <a:pt x="144" y="492"/>
                    </a:lnTo>
                    <a:lnTo>
                      <a:pt x="140" y="492"/>
                    </a:lnTo>
                    <a:lnTo>
                      <a:pt x="137" y="491"/>
                    </a:lnTo>
                    <a:lnTo>
                      <a:pt x="135" y="488"/>
                    </a:lnTo>
                    <a:lnTo>
                      <a:pt x="132" y="486"/>
                    </a:lnTo>
                    <a:lnTo>
                      <a:pt x="131" y="483"/>
                    </a:lnTo>
                    <a:lnTo>
                      <a:pt x="128" y="482"/>
                    </a:lnTo>
                    <a:lnTo>
                      <a:pt x="128" y="479"/>
                    </a:lnTo>
                    <a:lnTo>
                      <a:pt x="126" y="477"/>
                    </a:lnTo>
                    <a:lnTo>
                      <a:pt x="126" y="474"/>
                    </a:lnTo>
                    <a:lnTo>
                      <a:pt x="126" y="470"/>
                    </a:lnTo>
                    <a:lnTo>
                      <a:pt x="126" y="238"/>
                    </a:lnTo>
                    <a:lnTo>
                      <a:pt x="111" y="238"/>
                    </a:lnTo>
                    <a:lnTo>
                      <a:pt x="111" y="470"/>
                    </a:lnTo>
                    <a:lnTo>
                      <a:pt x="111" y="471"/>
                    </a:lnTo>
                    <a:lnTo>
                      <a:pt x="110" y="477"/>
                    </a:lnTo>
                    <a:lnTo>
                      <a:pt x="107" y="479"/>
                    </a:lnTo>
                    <a:lnTo>
                      <a:pt x="107" y="483"/>
                    </a:lnTo>
                    <a:lnTo>
                      <a:pt x="105" y="486"/>
                    </a:lnTo>
                    <a:lnTo>
                      <a:pt x="101" y="491"/>
                    </a:lnTo>
                    <a:lnTo>
                      <a:pt x="98" y="491"/>
                    </a:lnTo>
                    <a:lnTo>
                      <a:pt x="93" y="492"/>
                    </a:lnTo>
                    <a:lnTo>
                      <a:pt x="89" y="495"/>
                    </a:lnTo>
                    <a:lnTo>
                      <a:pt x="86" y="495"/>
                    </a:lnTo>
                    <a:lnTo>
                      <a:pt x="81" y="495"/>
                    </a:lnTo>
                    <a:lnTo>
                      <a:pt x="77" y="495"/>
                    </a:lnTo>
                    <a:lnTo>
                      <a:pt x="75" y="495"/>
                    </a:lnTo>
                    <a:lnTo>
                      <a:pt x="72" y="492"/>
                    </a:lnTo>
                    <a:lnTo>
                      <a:pt x="69" y="491"/>
                    </a:lnTo>
                    <a:lnTo>
                      <a:pt x="65" y="491"/>
                    </a:lnTo>
                    <a:lnTo>
                      <a:pt x="63" y="486"/>
                    </a:lnTo>
                    <a:lnTo>
                      <a:pt x="60" y="486"/>
                    </a:lnTo>
                    <a:lnTo>
                      <a:pt x="59" y="482"/>
                    </a:lnTo>
                    <a:lnTo>
                      <a:pt x="59" y="479"/>
                    </a:lnTo>
                    <a:lnTo>
                      <a:pt x="56" y="477"/>
                    </a:lnTo>
                    <a:lnTo>
                      <a:pt x="56" y="474"/>
                    </a:lnTo>
                    <a:lnTo>
                      <a:pt x="56" y="470"/>
                    </a:lnTo>
                    <a:lnTo>
                      <a:pt x="56" y="84"/>
                    </a:lnTo>
                    <a:lnTo>
                      <a:pt x="42" y="84"/>
                    </a:lnTo>
                    <a:lnTo>
                      <a:pt x="42" y="226"/>
                    </a:lnTo>
                    <a:lnTo>
                      <a:pt x="42" y="227"/>
                    </a:lnTo>
                    <a:lnTo>
                      <a:pt x="39" y="230"/>
                    </a:lnTo>
                    <a:lnTo>
                      <a:pt x="39" y="232"/>
                    </a:lnTo>
                    <a:lnTo>
                      <a:pt x="38" y="235"/>
                    </a:lnTo>
                    <a:lnTo>
                      <a:pt x="35" y="238"/>
                    </a:lnTo>
                    <a:lnTo>
                      <a:pt x="35" y="239"/>
                    </a:lnTo>
                    <a:lnTo>
                      <a:pt x="33" y="239"/>
                    </a:lnTo>
                    <a:lnTo>
                      <a:pt x="30" y="242"/>
                    </a:lnTo>
                    <a:lnTo>
                      <a:pt x="29" y="242"/>
                    </a:lnTo>
                    <a:lnTo>
                      <a:pt x="26" y="244"/>
                    </a:lnTo>
                    <a:lnTo>
                      <a:pt x="23" y="244"/>
                    </a:lnTo>
                    <a:lnTo>
                      <a:pt x="18" y="244"/>
                    </a:lnTo>
                    <a:lnTo>
                      <a:pt x="17" y="244"/>
                    </a:lnTo>
                    <a:lnTo>
                      <a:pt x="14" y="242"/>
                    </a:lnTo>
                    <a:lnTo>
                      <a:pt x="12" y="242"/>
                    </a:lnTo>
                    <a:lnTo>
                      <a:pt x="9" y="239"/>
                    </a:lnTo>
                    <a:lnTo>
                      <a:pt x="8" y="239"/>
                    </a:lnTo>
                    <a:lnTo>
                      <a:pt x="8" y="238"/>
                    </a:lnTo>
                    <a:lnTo>
                      <a:pt x="5" y="238"/>
                    </a:lnTo>
                    <a:lnTo>
                      <a:pt x="3" y="235"/>
                    </a:lnTo>
                    <a:lnTo>
                      <a:pt x="3" y="232"/>
                    </a:lnTo>
                    <a:lnTo>
                      <a:pt x="0" y="230"/>
                    </a:lnTo>
                    <a:lnTo>
                      <a:pt x="0" y="227"/>
                    </a:lnTo>
                    <a:lnTo>
                      <a:pt x="0" y="226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3" y="30"/>
                    </a:lnTo>
                    <a:lnTo>
                      <a:pt x="5" y="25"/>
                    </a:lnTo>
                    <a:lnTo>
                      <a:pt x="8" y="21"/>
                    </a:lnTo>
                    <a:lnTo>
                      <a:pt x="12" y="18"/>
                    </a:lnTo>
                    <a:lnTo>
                      <a:pt x="14" y="13"/>
                    </a:lnTo>
                    <a:lnTo>
                      <a:pt x="18" y="12"/>
                    </a:lnTo>
                    <a:lnTo>
                      <a:pt x="26" y="9"/>
                    </a:lnTo>
                    <a:lnTo>
                      <a:pt x="30" y="7"/>
                    </a:lnTo>
                    <a:lnTo>
                      <a:pt x="33" y="4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51" y="0"/>
                    </a:lnTo>
                    <a:lnTo>
                      <a:pt x="56" y="0"/>
                    </a:lnTo>
                  </a:path>
                </a:pathLst>
              </a:custGeom>
              <a:gradFill rotWithShape="0">
                <a:gsLst>
                  <a:gs pos="0">
                    <a:srgbClr val="FCA8D9">
                      <a:alpha val="100000"/>
                    </a:srgbClr>
                  </a:gs>
                  <a:gs pos="100000">
                    <a:srgbClr val="F95AB7">
                      <a:alpha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>
                    <a:alpha val="10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</p:grpSp>
        <p:grpSp>
          <p:nvGrpSpPr>
            <p:cNvPr id="18470" name="Group 12"/>
            <p:cNvGrpSpPr/>
            <p:nvPr/>
          </p:nvGrpSpPr>
          <p:grpSpPr>
            <a:xfrm>
              <a:off x="2955" y="2235"/>
              <a:ext cx="253" cy="564"/>
              <a:chOff x="2326" y="3101"/>
              <a:chExt cx="281" cy="626"/>
            </a:xfrm>
          </p:grpSpPr>
          <p:sp>
            <p:nvSpPr>
              <p:cNvPr id="18471" name="Oval 13"/>
              <p:cNvSpPr/>
              <p:nvPr/>
            </p:nvSpPr>
            <p:spPr>
              <a:xfrm>
                <a:off x="2418" y="3101"/>
                <a:ext cx="95" cy="101"/>
              </a:xfrm>
              <a:prstGeom prst="ellipse">
                <a:avLst/>
              </a:prstGeom>
              <a:gradFill rotWithShape="0">
                <a:gsLst>
                  <a:gs pos="0">
                    <a:srgbClr val="FFC773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/>
                </a:outerShdw>
              </a:effectLst>
            </p:spPr>
            <p:txBody>
              <a:bodyPr wrap="none" anchor="ctr"/>
              <a:p>
                <a:pPr lvl="0"/>
                <a:endParaRPr lang="en-US" altLang="en-US" dirty="0">
                  <a:latin typeface="Times New Roman" panose="02020603050405020304" pitchFamily="18" charset="0"/>
                  <a:ea typeface="新細明體" panose="02020500000000000000" charset="-120"/>
                </a:endParaRPr>
              </a:p>
            </p:txBody>
          </p:sp>
          <p:sp>
            <p:nvSpPr>
              <p:cNvPr id="18472" name="Freeform 14"/>
              <p:cNvSpPr/>
              <p:nvPr/>
            </p:nvSpPr>
            <p:spPr>
              <a:xfrm>
                <a:off x="2326" y="3223"/>
                <a:ext cx="281" cy="504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7" y="3"/>
                  </a:cxn>
                  <a:cxn ang="0">
                    <a:pos x="228" y="9"/>
                  </a:cxn>
                  <a:cxn ang="0">
                    <a:pos x="232" y="16"/>
                  </a:cxn>
                  <a:cxn ang="0">
                    <a:pos x="237" y="24"/>
                  </a:cxn>
                  <a:cxn ang="0">
                    <a:pos x="241" y="35"/>
                  </a:cxn>
                  <a:cxn ang="0">
                    <a:pos x="280" y="189"/>
                  </a:cxn>
                  <a:cxn ang="0">
                    <a:pos x="280" y="201"/>
                  </a:cxn>
                  <a:cxn ang="0">
                    <a:pos x="276" y="208"/>
                  </a:cxn>
                  <a:cxn ang="0">
                    <a:pos x="268" y="214"/>
                  </a:cxn>
                  <a:cxn ang="0">
                    <a:pos x="258" y="214"/>
                  </a:cxn>
                  <a:cxn ang="0">
                    <a:pos x="252" y="212"/>
                  </a:cxn>
                  <a:cxn ang="0">
                    <a:pos x="244" y="208"/>
                  </a:cxn>
                  <a:cxn ang="0">
                    <a:pos x="240" y="201"/>
                  </a:cxn>
                  <a:cxn ang="0">
                    <a:pos x="253" y="310"/>
                  </a:cxn>
                  <a:cxn ang="0">
                    <a:pos x="202" y="484"/>
                  </a:cxn>
                  <a:cxn ang="0">
                    <a:pos x="198" y="494"/>
                  </a:cxn>
                  <a:cxn ang="0">
                    <a:pos x="190" y="499"/>
                  </a:cxn>
                  <a:cxn ang="0">
                    <a:pos x="184" y="503"/>
                  </a:cxn>
                  <a:cxn ang="0">
                    <a:pos x="174" y="503"/>
                  </a:cxn>
                  <a:cxn ang="0">
                    <a:pos x="166" y="500"/>
                  </a:cxn>
                  <a:cxn ang="0">
                    <a:pos x="159" y="494"/>
                  </a:cxn>
                  <a:cxn ang="0">
                    <a:pos x="154" y="487"/>
                  </a:cxn>
                  <a:cxn ang="0">
                    <a:pos x="153" y="479"/>
                  </a:cxn>
                  <a:cxn ang="0">
                    <a:pos x="127" y="479"/>
                  </a:cxn>
                  <a:cxn ang="0">
                    <a:pos x="126" y="487"/>
                  </a:cxn>
                  <a:cxn ang="0">
                    <a:pos x="121" y="496"/>
                  </a:cxn>
                  <a:cxn ang="0">
                    <a:pos x="114" y="500"/>
                  </a:cxn>
                  <a:cxn ang="0">
                    <a:pos x="106" y="503"/>
                  </a:cxn>
                  <a:cxn ang="0">
                    <a:pos x="96" y="503"/>
                  </a:cxn>
                  <a:cxn ang="0">
                    <a:pos x="90" y="499"/>
                  </a:cxn>
                  <a:cxn ang="0">
                    <a:pos x="82" y="494"/>
                  </a:cxn>
                  <a:cxn ang="0">
                    <a:pos x="78" y="484"/>
                  </a:cxn>
                  <a:cxn ang="0">
                    <a:pos x="78" y="313"/>
                  </a:cxn>
                  <a:cxn ang="0">
                    <a:pos x="78" y="71"/>
                  </a:cxn>
                  <a:cxn ang="0">
                    <a:pos x="39" y="209"/>
                  </a:cxn>
                  <a:cxn ang="0">
                    <a:pos x="31" y="217"/>
                  </a:cxn>
                  <a:cxn ang="0">
                    <a:pos x="22" y="220"/>
                  </a:cxn>
                  <a:cxn ang="0">
                    <a:pos x="15" y="220"/>
                  </a:cxn>
                  <a:cxn ang="0">
                    <a:pos x="4" y="212"/>
                  </a:cxn>
                  <a:cxn ang="0">
                    <a:pos x="0" y="202"/>
                  </a:cxn>
                  <a:cxn ang="0">
                    <a:pos x="0" y="196"/>
                  </a:cxn>
                  <a:cxn ang="0">
                    <a:pos x="40" y="38"/>
                  </a:cxn>
                  <a:cxn ang="0">
                    <a:pos x="43" y="28"/>
                  </a:cxn>
                  <a:cxn ang="0">
                    <a:pos x="46" y="19"/>
                  </a:cxn>
                  <a:cxn ang="0">
                    <a:pos x="52" y="12"/>
                  </a:cxn>
                  <a:cxn ang="0">
                    <a:pos x="60" y="4"/>
                  </a:cxn>
                  <a:cxn ang="0">
                    <a:pos x="72" y="0"/>
                  </a:cxn>
                </a:cxnLst>
                <a:pathLst>
                  <a:path w="281" h="504">
                    <a:moveTo>
                      <a:pt x="78" y="0"/>
                    </a:moveTo>
                    <a:lnTo>
                      <a:pt x="205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4" y="3"/>
                    </a:lnTo>
                    <a:lnTo>
                      <a:pt x="217" y="3"/>
                    </a:lnTo>
                    <a:lnTo>
                      <a:pt x="220" y="4"/>
                    </a:lnTo>
                    <a:lnTo>
                      <a:pt x="222" y="7"/>
                    </a:lnTo>
                    <a:lnTo>
                      <a:pt x="228" y="9"/>
                    </a:lnTo>
                    <a:lnTo>
                      <a:pt x="229" y="12"/>
                    </a:lnTo>
                    <a:lnTo>
                      <a:pt x="229" y="15"/>
                    </a:lnTo>
                    <a:lnTo>
                      <a:pt x="232" y="16"/>
                    </a:lnTo>
                    <a:lnTo>
                      <a:pt x="234" y="19"/>
                    </a:lnTo>
                    <a:lnTo>
                      <a:pt x="237" y="22"/>
                    </a:lnTo>
                    <a:lnTo>
                      <a:pt x="237" y="24"/>
                    </a:lnTo>
                    <a:lnTo>
                      <a:pt x="240" y="27"/>
                    </a:lnTo>
                    <a:lnTo>
                      <a:pt x="240" y="31"/>
                    </a:lnTo>
                    <a:lnTo>
                      <a:pt x="241" y="35"/>
                    </a:lnTo>
                    <a:lnTo>
                      <a:pt x="241" y="38"/>
                    </a:lnTo>
                    <a:lnTo>
                      <a:pt x="241" y="43"/>
                    </a:lnTo>
                    <a:lnTo>
                      <a:pt x="280" y="189"/>
                    </a:lnTo>
                    <a:lnTo>
                      <a:pt x="280" y="193"/>
                    </a:lnTo>
                    <a:lnTo>
                      <a:pt x="280" y="196"/>
                    </a:lnTo>
                    <a:lnTo>
                      <a:pt x="280" y="201"/>
                    </a:lnTo>
                    <a:lnTo>
                      <a:pt x="280" y="202"/>
                    </a:lnTo>
                    <a:lnTo>
                      <a:pt x="277" y="205"/>
                    </a:lnTo>
                    <a:lnTo>
                      <a:pt x="276" y="208"/>
                    </a:lnTo>
                    <a:lnTo>
                      <a:pt x="273" y="209"/>
                    </a:lnTo>
                    <a:lnTo>
                      <a:pt x="271" y="212"/>
                    </a:lnTo>
                    <a:lnTo>
                      <a:pt x="268" y="214"/>
                    </a:lnTo>
                    <a:lnTo>
                      <a:pt x="265" y="214"/>
                    </a:lnTo>
                    <a:lnTo>
                      <a:pt x="261" y="214"/>
                    </a:lnTo>
                    <a:lnTo>
                      <a:pt x="258" y="214"/>
                    </a:lnTo>
                    <a:lnTo>
                      <a:pt x="256" y="214"/>
                    </a:lnTo>
                    <a:lnTo>
                      <a:pt x="253" y="214"/>
                    </a:lnTo>
                    <a:lnTo>
                      <a:pt x="252" y="212"/>
                    </a:lnTo>
                    <a:lnTo>
                      <a:pt x="249" y="212"/>
                    </a:lnTo>
                    <a:lnTo>
                      <a:pt x="246" y="209"/>
                    </a:lnTo>
                    <a:lnTo>
                      <a:pt x="244" y="208"/>
                    </a:lnTo>
                    <a:lnTo>
                      <a:pt x="241" y="205"/>
                    </a:lnTo>
                    <a:lnTo>
                      <a:pt x="241" y="202"/>
                    </a:lnTo>
                    <a:lnTo>
                      <a:pt x="240" y="201"/>
                    </a:lnTo>
                    <a:lnTo>
                      <a:pt x="202" y="71"/>
                    </a:lnTo>
                    <a:lnTo>
                      <a:pt x="190" y="71"/>
                    </a:lnTo>
                    <a:lnTo>
                      <a:pt x="253" y="310"/>
                    </a:lnTo>
                    <a:lnTo>
                      <a:pt x="202" y="310"/>
                    </a:lnTo>
                    <a:lnTo>
                      <a:pt x="202" y="479"/>
                    </a:lnTo>
                    <a:lnTo>
                      <a:pt x="202" y="484"/>
                    </a:lnTo>
                    <a:lnTo>
                      <a:pt x="202" y="487"/>
                    </a:lnTo>
                    <a:lnTo>
                      <a:pt x="201" y="488"/>
                    </a:lnTo>
                    <a:lnTo>
                      <a:pt x="198" y="494"/>
                    </a:lnTo>
                    <a:lnTo>
                      <a:pt x="196" y="496"/>
                    </a:lnTo>
                    <a:lnTo>
                      <a:pt x="196" y="499"/>
                    </a:lnTo>
                    <a:lnTo>
                      <a:pt x="190" y="499"/>
                    </a:lnTo>
                    <a:lnTo>
                      <a:pt x="189" y="500"/>
                    </a:lnTo>
                    <a:lnTo>
                      <a:pt x="186" y="503"/>
                    </a:lnTo>
                    <a:lnTo>
                      <a:pt x="184" y="503"/>
                    </a:lnTo>
                    <a:lnTo>
                      <a:pt x="181" y="503"/>
                    </a:lnTo>
                    <a:lnTo>
                      <a:pt x="178" y="503"/>
                    </a:lnTo>
                    <a:lnTo>
                      <a:pt x="174" y="503"/>
                    </a:lnTo>
                    <a:lnTo>
                      <a:pt x="171" y="503"/>
                    </a:lnTo>
                    <a:lnTo>
                      <a:pt x="169" y="500"/>
                    </a:lnTo>
                    <a:lnTo>
                      <a:pt x="166" y="500"/>
                    </a:lnTo>
                    <a:lnTo>
                      <a:pt x="165" y="499"/>
                    </a:lnTo>
                    <a:lnTo>
                      <a:pt x="162" y="496"/>
                    </a:lnTo>
                    <a:lnTo>
                      <a:pt x="159" y="494"/>
                    </a:lnTo>
                    <a:lnTo>
                      <a:pt x="157" y="494"/>
                    </a:lnTo>
                    <a:lnTo>
                      <a:pt x="157" y="488"/>
                    </a:lnTo>
                    <a:lnTo>
                      <a:pt x="154" y="487"/>
                    </a:lnTo>
                    <a:lnTo>
                      <a:pt x="154" y="484"/>
                    </a:lnTo>
                    <a:lnTo>
                      <a:pt x="153" y="481"/>
                    </a:lnTo>
                    <a:lnTo>
                      <a:pt x="153" y="479"/>
                    </a:lnTo>
                    <a:lnTo>
                      <a:pt x="153" y="313"/>
                    </a:lnTo>
                    <a:lnTo>
                      <a:pt x="127" y="313"/>
                    </a:lnTo>
                    <a:lnTo>
                      <a:pt x="127" y="479"/>
                    </a:lnTo>
                    <a:lnTo>
                      <a:pt x="127" y="481"/>
                    </a:lnTo>
                    <a:lnTo>
                      <a:pt x="127" y="484"/>
                    </a:lnTo>
                    <a:lnTo>
                      <a:pt x="126" y="487"/>
                    </a:lnTo>
                    <a:lnTo>
                      <a:pt x="126" y="488"/>
                    </a:lnTo>
                    <a:lnTo>
                      <a:pt x="123" y="494"/>
                    </a:lnTo>
                    <a:lnTo>
                      <a:pt x="121" y="496"/>
                    </a:lnTo>
                    <a:lnTo>
                      <a:pt x="118" y="499"/>
                    </a:lnTo>
                    <a:lnTo>
                      <a:pt x="115" y="499"/>
                    </a:lnTo>
                    <a:lnTo>
                      <a:pt x="114" y="500"/>
                    </a:lnTo>
                    <a:lnTo>
                      <a:pt x="111" y="503"/>
                    </a:lnTo>
                    <a:lnTo>
                      <a:pt x="109" y="503"/>
                    </a:lnTo>
                    <a:lnTo>
                      <a:pt x="106" y="503"/>
                    </a:lnTo>
                    <a:lnTo>
                      <a:pt x="102" y="503"/>
                    </a:lnTo>
                    <a:lnTo>
                      <a:pt x="99" y="503"/>
                    </a:lnTo>
                    <a:lnTo>
                      <a:pt x="96" y="503"/>
                    </a:lnTo>
                    <a:lnTo>
                      <a:pt x="94" y="500"/>
                    </a:lnTo>
                    <a:lnTo>
                      <a:pt x="91" y="500"/>
                    </a:lnTo>
                    <a:lnTo>
                      <a:pt x="90" y="499"/>
                    </a:lnTo>
                    <a:lnTo>
                      <a:pt x="87" y="499"/>
                    </a:lnTo>
                    <a:lnTo>
                      <a:pt x="84" y="496"/>
                    </a:lnTo>
                    <a:lnTo>
                      <a:pt x="82" y="494"/>
                    </a:lnTo>
                    <a:lnTo>
                      <a:pt x="79" y="491"/>
                    </a:lnTo>
                    <a:lnTo>
                      <a:pt x="79" y="488"/>
                    </a:lnTo>
                    <a:lnTo>
                      <a:pt x="78" y="484"/>
                    </a:lnTo>
                    <a:lnTo>
                      <a:pt x="78" y="481"/>
                    </a:lnTo>
                    <a:lnTo>
                      <a:pt x="78" y="479"/>
                    </a:lnTo>
                    <a:lnTo>
                      <a:pt x="78" y="313"/>
                    </a:lnTo>
                    <a:lnTo>
                      <a:pt x="28" y="313"/>
                    </a:lnTo>
                    <a:lnTo>
                      <a:pt x="90" y="71"/>
                    </a:lnTo>
                    <a:lnTo>
                      <a:pt x="78" y="71"/>
                    </a:lnTo>
                    <a:lnTo>
                      <a:pt x="40" y="202"/>
                    </a:lnTo>
                    <a:lnTo>
                      <a:pt x="39" y="205"/>
                    </a:lnTo>
                    <a:lnTo>
                      <a:pt x="39" y="209"/>
                    </a:lnTo>
                    <a:lnTo>
                      <a:pt x="36" y="212"/>
                    </a:lnTo>
                    <a:lnTo>
                      <a:pt x="34" y="214"/>
                    </a:lnTo>
                    <a:lnTo>
                      <a:pt x="31" y="217"/>
                    </a:lnTo>
                    <a:lnTo>
                      <a:pt x="28" y="217"/>
                    </a:lnTo>
                    <a:lnTo>
                      <a:pt x="27" y="220"/>
                    </a:lnTo>
                    <a:lnTo>
                      <a:pt x="22" y="220"/>
                    </a:lnTo>
                    <a:lnTo>
                      <a:pt x="19" y="220"/>
                    </a:lnTo>
                    <a:lnTo>
                      <a:pt x="16" y="220"/>
                    </a:lnTo>
                    <a:lnTo>
                      <a:pt x="15" y="220"/>
                    </a:lnTo>
                    <a:lnTo>
                      <a:pt x="9" y="217"/>
                    </a:lnTo>
                    <a:lnTo>
                      <a:pt x="7" y="214"/>
                    </a:lnTo>
                    <a:lnTo>
                      <a:pt x="4" y="212"/>
                    </a:lnTo>
                    <a:lnTo>
                      <a:pt x="3" y="208"/>
                    </a:lnTo>
                    <a:lnTo>
                      <a:pt x="0" y="205"/>
                    </a:lnTo>
                    <a:lnTo>
                      <a:pt x="0" y="202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0" y="193"/>
                    </a:lnTo>
                    <a:lnTo>
                      <a:pt x="39" y="40"/>
                    </a:lnTo>
                    <a:lnTo>
                      <a:pt x="40" y="38"/>
                    </a:lnTo>
                    <a:lnTo>
                      <a:pt x="40" y="34"/>
                    </a:lnTo>
                    <a:lnTo>
                      <a:pt x="40" y="31"/>
                    </a:lnTo>
                    <a:lnTo>
                      <a:pt x="43" y="28"/>
                    </a:lnTo>
                    <a:lnTo>
                      <a:pt x="43" y="27"/>
                    </a:lnTo>
                    <a:lnTo>
                      <a:pt x="43" y="24"/>
                    </a:lnTo>
                    <a:lnTo>
                      <a:pt x="46" y="19"/>
                    </a:lnTo>
                    <a:lnTo>
                      <a:pt x="48" y="16"/>
                    </a:lnTo>
                    <a:lnTo>
                      <a:pt x="51" y="15"/>
                    </a:lnTo>
                    <a:lnTo>
                      <a:pt x="52" y="12"/>
                    </a:lnTo>
                    <a:lnTo>
                      <a:pt x="55" y="9"/>
                    </a:lnTo>
                    <a:lnTo>
                      <a:pt x="58" y="7"/>
                    </a:lnTo>
                    <a:lnTo>
                      <a:pt x="60" y="4"/>
                    </a:lnTo>
                    <a:lnTo>
                      <a:pt x="63" y="3"/>
                    </a:lnTo>
                    <a:lnTo>
                      <a:pt x="67" y="3"/>
                    </a:lnTo>
                    <a:lnTo>
                      <a:pt x="72" y="0"/>
                    </a:lnTo>
                    <a:lnTo>
                      <a:pt x="78" y="0"/>
                    </a:lnTo>
                  </a:path>
                </a:pathLst>
              </a:custGeom>
              <a:gradFill rotWithShape="0">
                <a:gsLst>
                  <a:gs pos="0">
                    <a:srgbClr val="FFC773">
                      <a:alpha val="100000"/>
                    </a:srgbClr>
                  </a:gs>
                  <a:gs pos="100000">
                    <a:srgbClr val="FF9900">
                      <a:alpha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>
                    <a:alpha val="10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</p:grpSp>
      </p:grpSp>
      <p:grpSp>
        <p:nvGrpSpPr>
          <p:cNvPr id="18438" name="Group 15"/>
          <p:cNvGrpSpPr/>
          <p:nvPr/>
        </p:nvGrpSpPr>
        <p:grpSpPr>
          <a:xfrm>
            <a:off x="7029450" y="4917440"/>
            <a:ext cx="1323975" cy="1562100"/>
            <a:chOff x="4609" y="1466"/>
            <a:chExt cx="834" cy="984"/>
          </a:xfrm>
        </p:grpSpPr>
        <p:grpSp>
          <p:nvGrpSpPr>
            <p:cNvPr id="18453" name="Group 16"/>
            <p:cNvGrpSpPr/>
            <p:nvPr/>
          </p:nvGrpSpPr>
          <p:grpSpPr>
            <a:xfrm>
              <a:off x="5109" y="1466"/>
              <a:ext cx="216" cy="481"/>
              <a:chOff x="3064" y="2792"/>
              <a:chExt cx="281" cy="626"/>
            </a:xfrm>
          </p:grpSpPr>
          <p:sp>
            <p:nvSpPr>
              <p:cNvPr id="18466" name="Oval 17"/>
              <p:cNvSpPr/>
              <p:nvPr/>
            </p:nvSpPr>
            <p:spPr>
              <a:xfrm>
                <a:off x="3156" y="2792"/>
                <a:ext cx="95" cy="102"/>
              </a:xfrm>
              <a:prstGeom prst="ellipse">
                <a:avLst/>
              </a:prstGeom>
              <a:gradFill rotWithShape="0">
                <a:gsLst>
                  <a:gs pos="0">
                    <a:srgbClr val="DBBBF3"/>
                  </a:gs>
                  <a:gs pos="100000">
                    <a:srgbClr val="9234DB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/>
                </a:outerShdw>
              </a:effectLst>
            </p:spPr>
            <p:txBody>
              <a:bodyPr wrap="none" anchor="ctr"/>
              <a:p>
                <a:pPr lvl="0"/>
                <a:endParaRPr lang="en-US" altLang="en-US" dirty="0">
                  <a:latin typeface="Times New Roman" panose="02020603050405020304" pitchFamily="18" charset="0"/>
                  <a:ea typeface="新細明體" panose="02020500000000000000" charset="-120"/>
                </a:endParaRPr>
              </a:p>
            </p:txBody>
          </p:sp>
          <p:sp>
            <p:nvSpPr>
              <p:cNvPr id="18467" name="Freeform 18"/>
              <p:cNvSpPr/>
              <p:nvPr/>
            </p:nvSpPr>
            <p:spPr>
              <a:xfrm>
                <a:off x="3064" y="2914"/>
                <a:ext cx="281" cy="504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7" y="3"/>
                  </a:cxn>
                  <a:cxn ang="0">
                    <a:pos x="228" y="9"/>
                  </a:cxn>
                  <a:cxn ang="0">
                    <a:pos x="232" y="16"/>
                  </a:cxn>
                  <a:cxn ang="0">
                    <a:pos x="237" y="24"/>
                  </a:cxn>
                  <a:cxn ang="0">
                    <a:pos x="241" y="35"/>
                  </a:cxn>
                  <a:cxn ang="0">
                    <a:pos x="280" y="189"/>
                  </a:cxn>
                  <a:cxn ang="0">
                    <a:pos x="280" y="201"/>
                  </a:cxn>
                  <a:cxn ang="0">
                    <a:pos x="276" y="208"/>
                  </a:cxn>
                  <a:cxn ang="0">
                    <a:pos x="268" y="214"/>
                  </a:cxn>
                  <a:cxn ang="0">
                    <a:pos x="258" y="214"/>
                  </a:cxn>
                  <a:cxn ang="0">
                    <a:pos x="252" y="212"/>
                  </a:cxn>
                  <a:cxn ang="0">
                    <a:pos x="244" y="208"/>
                  </a:cxn>
                  <a:cxn ang="0">
                    <a:pos x="240" y="201"/>
                  </a:cxn>
                  <a:cxn ang="0">
                    <a:pos x="253" y="310"/>
                  </a:cxn>
                  <a:cxn ang="0">
                    <a:pos x="202" y="484"/>
                  </a:cxn>
                  <a:cxn ang="0">
                    <a:pos x="198" y="494"/>
                  </a:cxn>
                  <a:cxn ang="0">
                    <a:pos x="190" y="499"/>
                  </a:cxn>
                  <a:cxn ang="0">
                    <a:pos x="184" y="503"/>
                  </a:cxn>
                  <a:cxn ang="0">
                    <a:pos x="174" y="503"/>
                  </a:cxn>
                  <a:cxn ang="0">
                    <a:pos x="166" y="500"/>
                  </a:cxn>
                  <a:cxn ang="0">
                    <a:pos x="159" y="494"/>
                  </a:cxn>
                  <a:cxn ang="0">
                    <a:pos x="154" y="487"/>
                  </a:cxn>
                  <a:cxn ang="0">
                    <a:pos x="153" y="479"/>
                  </a:cxn>
                  <a:cxn ang="0">
                    <a:pos x="127" y="479"/>
                  </a:cxn>
                  <a:cxn ang="0">
                    <a:pos x="126" y="487"/>
                  </a:cxn>
                  <a:cxn ang="0">
                    <a:pos x="121" y="496"/>
                  </a:cxn>
                  <a:cxn ang="0">
                    <a:pos x="114" y="500"/>
                  </a:cxn>
                  <a:cxn ang="0">
                    <a:pos x="106" y="503"/>
                  </a:cxn>
                  <a:cxn ang="0">
                    <a:pos x="96" y="503"/>
                  </a:cxn>
                  <a:cxn ang="0">
                    <a:pos x="90" y="499"/>
                  </a:cxn>
                  <a:cxn ang="0">
                    <a:pos x="82" y="494"/>
                  </a:cxn>
                  <a:cxn ang="0">
                    <a:pos x="78" y="484"/>
                  </a:cxn>
                  <a:cxn ang="0">
                    <a:pos x="78" y="313"/>
                  </a:cxn>
                  <a:cxn ang="0">
                    <a:pos x="78" y="71"/>
                  </a:cxn>
                  <a:cxn ang="0">
                    <a:pos x="39" y="209"/>
                  </a:cxn>
                  <a:cxn ang="0">
                    <a:pos x="31" y="217"/>
                  </a:cxn>
                  <a:cxn ang="0">
                    <a:pos x="22" y="220"/>
                  </a:cxn>
                  <a:cxn ang="0">
                    <a:pos x="15" y="220"/>
                  </a:cxn>
                  <a:cxn ang="0">
                    <a:pos x="4" y="212"/>
                  </a:cxn>
                  <a:cxn ang="0">
                    <a:pos x="0" y="202"/>
                  </a:cxn>
                  <a:cxn ang="0">
                    <a:pos x="0" y="196"/>
                  </a:cxn>
                  <a:cxn ang="0">
                    <a:pos x="40" y="38"/>
                  </a:cxn>
                  <a:cxn ang="0">
                    <a:pos x="43" y="28"/>
                  </a:cxn>
                  <a:cxn ang="0">
                    <a:pos x="46" y="19"/>
                  </a:cxn>
                  <a:cxn ang="0">
                    <a:pos x="52" y="12"/>
                  </a:cxn>
                  <a:cxn ang="0">
                    <a:pos x="60" y="4"/>
                  </a:cxn>
                  <a:cxn ang="0">
                    <a:pos x="72" y="0"/>
                  </a:cxn>
                </a:cxnLst>
                <a:pathLst>
                  <a:path w="281" h="504">
                    <a:moveTo>
                      <a:pt x="78" y="0"/>
                    </a:moveTo>
                    <a:lnTo>
                      <a:pt x="205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4" y="3"/>
                    </a:lnTo>
                    <a:lnTo>
                      <a:pt x="217" y="3"/>
                    </a:lnTo>
                    <a:lnTo>
                      <a:pt x="220" y="4"/>
                    </a:lnTo>
                    <a:lnTo>
                      <a:pt x="222" y="7"/>
                    </a:lnTo>
                    <a:lnTo>
                      <a:pt x="228" y="9"/>
                    </a:lnTo>
                    <a:lnTo>
                      <a:pt x="229" y="12"/>
                    </a:lnTo>
                    <a:lnTo>
                      <a:pt x="229" y="15"/>
                    </a:lnTo>
                    <a:lnTo>
                      <a:pt x="232" y="16"/>
                    </a:lnTo>
                    <a:lnTo>
                      <a:pt x="234" y="19"/>
                    </a:lnTo>
                    <a:lnTo>
                      <a:pt x="237" y="22"/>
                    </a:lnTo>
                    <a:lnTo>
                      <a:pt x="237" y="24"/>
                    </a:lnTo>
                    <a:lnTo>
                      <a:pt x="240" y="27"/>
                    </a:lnTo>
                    <a:lnTo>
                      <a:pt x="240" y="31"/>
                    </a:lnTo>
                    <a:lnTo>
                      <a:pt x="241" y="35"/>
                    </a:lnTo>
                    <a:lnTo>
                      <a:pt x="241" y="38"/>
                    </a:lnTo>
                    <a:lnTo>
                      <a:pt x="241" y="43"/>
                    </a:lnTo>
                    <a:lnTo>
                      <a:pt x="280" y="189"/>
                    </a:lnTo>
                    <a:lnTo>
                      <a:pt x="280" y="193"/>
                    </a:lnTo>
                    <a:lnTo>
                      <a:pt x="280" y="196"/>
                    </a:lnTo>
                    <a:lnTo>
                      <a:pt x="280" y="201"/>
                    </a:lnTo>
                    <a:lnTo>
                      <a:pt x="280" y="202"/>
                    </a:lnTo>
                    <a:lnTo>
                      <a:pt x="277" y="205"/>
                    </a:lnTo>
                    <a:lnTo>
                      <a:pt x="276" y="208"/>
                    </a:lnTo>
                    <a:lnTo>
                      <a:pt x="273" y="209"/>
                    </a:lnTo>
                    <a:lnTo>
                      <a:pt x="271" y="212"/>
                    </a:lnTo>
                    <a:lnTo>
                      <a:pt x="268" y="214"/>
                    </a:lnTo>
                    <a:lnTo>
                      <a:pt x="265" y="214"/>
                    </a:lnTo>
                    <a:lnTo>
                      <a:pt x="261" y="214"/>
                    </a:lnTo>
                    <a:lnTo>
                      <a:pt x="258" y="214"/>
                    </a:lnTo>
                    <a:lnTo>
                      <a:pt x="256" y="214"/>
                    </a:lnTo>
                    <a:lnTo>
                      <a:pt x="253" y="214"/>
                    </a:lnTo>
                    <a:lnTo>
                      <a:pt x="252" y="212"/>
                    </a:lnTo>
                    <a:lnTo>
                      <a:pt x="249" y="212"/>
                    </a:lnTo>
                    <a:lnTo>
                      <a:pt x="246" y="209"/>
                    </a:lnTo>
                    <a:lnTo>
                      <a:pt x="244" y="208"/>
                    </a:lnTo>
                    <a:lnTo>
                      <a:pt x="241" y="205"/>
                    </a:lnTo>
                    <a:lnTo>
                      <a:pt x="241" y="202"/>
                    </a:lnTo>
                    <a:lnTo>
                      <a:pt x="240" y="201"/>
                    </a:lnTo>
                    <a:lnTo>
                      <a:pt x="202" y="71"/>
                    </a:lnTo>
                    <a:lnTo>
                      <a:pt x="190" y="71"/>
                    </a:lnTo>
                    <a:lnTo>
                      <a:pt x="253" y="310"/>
                    </a:lnTo>
                    <a:lnTo>
                      <a:pt x="202" y="310"/>
                    </a:lnTo>
                    <a:lnTo>
                      <a:pt x="202" y="479"/>
                    </a:lnTo>
                    <a:lnTo>
                      <a:pt x="202" y="484"/>
                    </a:lnTo>
                    <a:lnTo>
                      <a:pt x="202" y="487"/>
                    </a:lnTo>
                    <a:lnTo>
                      <a:pt x="201" y="488"/>
                    </a:lnTo>
                    <a:lnTo>
                      <a:pt x="198" y="494"/>
                    </a:lnTo>
                    <a:lnTo>
                      <a:pt x="196" y="496"/>
                    </a:lnTo>
                    <a:lnTo>
                      <a:pt x="196" y="499"/>
                    </a:lnTo>
                    <a:lnTo>
                      <a:pt x="190" y="499"/>
                    </a:lnTo>
                    <a:lnTo>
                      <a:pt x="189" y="500"/>
                    </a:lnTo>
                    <a:lnTo>
                      <a:pt x="186" y="503"/>
                    </a:lnTo>
                    <a:lnTo>
                      <a:pt x="184" y="503"/>
                    </a:lnTo>
                    <a:lnTo>
                      <a:pt x="181" y="503"/>
                    </a:lnTo>
                    <a:lnTo>
                      <a:pt x="178" y="503"/>
                    </a:lnTo>
                    <a:lnTo>
                      <a:pt x="174" y="503"/>
                    </a:lnTo>
                    <a:lnTo>
                      <a:pt x="171" y="503"/>
                    </a:lnTo>
                    <a:lnTo>
                      <a:pt x="169" y="500"/>
                    </a:lnTo>
                    <a:lnTo>
                      <a:pt x="166" y="500"/>
                    </a:lnTo>
                    <a:lnTo>
                      <a:pt x="165" y="499"/>
                    </a:lnTo>
                    <a:lnTo>
                      <a:pt x="162" y="496"/>
                    </a:lnTo>
                    <a:lnTo>
                      <a:pt x="159" y="494"/>
                    </a:lnTo>
                    <a:lnTo>
                      <a:pt x="157" y="494"/>
                    </a:lnTo>
                    <a:lnTo>
                      <a:pt x="157" y="488"/>
                    </a:lnTo>
                    <a:lnTo>
                      <a:pt x="154" y="487"/>
                    </a:lnTo>
                    <a:lnTo>
                      <a:pt x="154" y="484"/>
                    </a:lnTo>
                    <a:lnTo>
                      <a:pt x="153" y="481"/>
                    </a:lnTo>
                    <a:lnTo>
                      <a:pt x="153" y="479"/>
                    </a:lnTo>
                    <a:lnTo>
                      <a:pt x="153" y="313"/>
                    </a:lnTo>
                    <a:lnTo>
                      <a:pt x="127" y="313"/>
                    </a:lnTo>
                    <a:lnTo>
                      <a:pt x="127" y="479"/>
                    </a:lnTo>
                    <a:lnTo>
                      <a:pt x="127" y="481"/>
                    </a:lnTo>
                    <a:lnTo>
                      <a:pt x="127" y="484"/>
                    </a:lnTo>
                    <a:lnTo>
                      <a:pt x="126" y="487"/>
                    </a:lnTo>
                    <a:lnTo>
                      <a:pt x="126" y="488"/>
                    </a:lnTo>
                    <a:lnTo>
                      <a:pt x="123" y="494"/>
                    </a:lnTo>
                    <a:lnTo>
                      <a:pt x="121" y="496"/>
                    </a:lnTo>
                    <a:lnTo>
                      <a:pt x="118" y="499"/>
                    </a:lnTo>
                    <a:lnTo>
                      <a:pt x="115" y="499"/>
                    </a:lnTo>
                    <a:lnTo>
                      <a:pt x="114" y="500"/>
                    </a:lnTo>
                    <a:lnTo>
                      <a:pt x="111" y="503"/>
                    </a:lnTo>
                    <a:lnTo>
                      <a:pt x="109" y="503"/>
                    </a:lnTo>
                    <a:lnTo>
                      <a:pt x="106" y="503"/>
                    </a:lnTo>
                    <a:lnTo>
                      <a:pt x="102" y="503"/>
                    </a:lnTo>
                    <a:lnTo>
                      <a:pt x="99" y="503"/>
                    </a:lnTo>
                    <a:lnTo>
                      <a:pt x="96" y="503"/>
                    </a:lnTo>
                    <a:lnTo>
                      <a:pt x="94" y="500"/>
                    </a:lnTo>
                    <a:lnTo>
                      <a:pt x="91" y="500"/>
                    </a:lnTo>
                    <a:lnTo>
                      <a:pt x="90" y="499"/>
                    </a:lnTo>
                    <a:lnTo>
                      <a:pt x="87" y="499"/>
                    </a:lnTo>
                    <a:lnTo>
                      <a:pt x="84" y="496"/>
                    </a:lnTo>
                    <a:lnTo>
                      <a:pt x="82" y="494"/>
                    </a:lnTo>
                    <a:lnTo>
                      <a:pt x="79" y="491"/>
                    </a:lnTo>
                    <a:lnTo>
                      <a:pt x="79" y="488"/>
                    </a:lnTo>
                    <a:lnTo>
                      <a:pt x="78" y="484"/>
                    </a:lnTo>
                    <a:lnTo>
                      <a:pt x="78" y="481"/>
                    </a:lnTo>
                    <a:lnTo>
                      <a:pt x="78" y="479"/>
                    </a:lnTo>
                    <a:lnTo>
                      <a:pt x="78" y="313"/>
                    </a:lnTo>
                    <a:lnTo>
                      <a:pt x="28" y="313"/>
                    </a:lnTo>
                    <a:lnTo>
                      <a:pt x="90" y="71"/>
                    </a:lnTo>
                    <a:lnTo>
                      <a:pt x="78" y="71"/>
                    </a:lnTo>
                    <a:lnTo>
                      <a:pt x="40" y="202"/>
                    </a:lnTo>
                    <a:lnTo>
                      <a:pt x="39" y="205"/>
                    </a:lnTo>
                    <a:lnTo>
                      <a:pt x="39" y="209"/>
                    </a:lnTo>
                    <a:lnTo>
                      <a:pt x="36" y="212"/>
                    </a:lnTo>
                    <a:lnTo>
                      <a:pt x="34" y="214"/>
                    </a:lnTo>
                    <a:lnTo>
                      <a:pt x="31" y="217"/>
                    </a:lnTo>
                    <a:lnTo>
                      <a:pt x="28" y="217"/>
                    </a:lnTo>
                    <a:lnTo>
                      <a:pt x="27" y="220"/>
                    </a:lnTo>
                    <a:lnTo>
                      <a:pt x="22" y="220"/>
                    </a:lnTo>
                    <a:lnTo>
                      <a:pt x="19" y="220"/>
                    </a:lnTo>
                    <a:lnTo>
                      <a:pt x="16" y="220"/>
                    </a:lnTo>
                    <a:lnTo>
                      <a:pt x="15" y="220"/>
                    </a:lnTo>
                    <a:lnTo>
                      <a:pt x="9" y="217"/>
                    </a:lnTo>
                    <a:lnTo>
                      <a:pt x="7" y="214"/>
                    </a:lnTo>
                    <a:lnTo>
                      <a:pt x="4" y="212"/>
                    </a:lnTo>
                    <a:lnTo>
                      <a:pt x="3" y="208"/>
                    </a:lnTo>
                    <a:lnTo>
                      <a:pt x="0" y="205"/>
                    </a:lnTo>
                    <a:lnTo>
                      <a:pt x="0" y="202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0" y="193"/>
                    </a:lnTo>
                    <a:lnTo>
                      <a:pt x="39" y="40"/>
                    </a:lnTo>
                    <a:lnTo>
                      <a:pt x="40" y="38"/>
                    </a:lnTo>
                    <a:lnTo>
                      <a:pt x="40" y="34"/>
                    </a:lnTo>
                    <a:lnTo>
                      <a:pt x="40" y="31"/>
                    </a:lnTo>
                    <a:lnTo>
                      <a:pt x="43" y="28"/>
                    </a:lnTo>
                    <a:lnTo>
                      <a:pt x="43" y="27"/>
                    </a:lnTo>
                    <a:lnTo>
                      <a:pt x="43" y="24"/>
                    </a:lnTo>
                    <a:lnTo>
                      <a:pt x="46" y="19"/>
                    </a:lnTo>
                    <a:lnTo>
                      <a:pt x="48" y="16"/>
                    </a:lnTo>
                    <a:lnTo>
                      <a:pt x="51" y="15"/>
                    </a:lnTo>
                    <a:lnTo>
                      <a:pt x="52" y="12"/>
                    </a:lnTo>
                    <a:lnTo>
                      <a:pt x="55" y="9"/>
                    </a:lnTo>
                    <a:lnTo>
                      <a:pt x="58" y="7"/>
                    </a:lnTo>
                    <a:lnTo>
                      <a:pt x="60" y="4"/>
                    </a:lnTo>
                    <a:lnTo>
                      <a:pt x="63" y="3"/>
                    </a:lnTo>
                    <a:lnTo>
                      <a:pt x="67" y="3"/>
                    </a:lnTo>
                    <a:lnTo>
                      <a:pt x="72" y="0"/>
                    </a:lnTo>
                    <a:lnTo>
                      <a:pt x="78" y="0"/>
                    </a:lnTo>
                  </a:path>
                </a:pathLst>
              </a:custGeom>
              <a:gradFill rotWithShape="0">
                <a:gsLst>
                  <a:gs pos="0">
                    <a:srgbClr val="DBBBF3">
                      <a:alpha val="100000"/>
                    </a:srgbClr>
                  </a:gs>
                  <a:gs pos="100000">
                    <a:srgbClr val="9234DB">
                      <a:alpha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>
                    <a:alpha val="10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</p:grpSp>
        <p:grpSp>
          <p:nvGrpSpPr>
            <p:cNvPr id="18454" name="Group 19"/>
            <p:cNvGrpSpPr/>
            <p:nvPr/>
          </p:nvGrpSpPr>
          <p:grpSpPr>
            <a:xfrm>
              <a:off x="4773" y="1528"/>
              <a:ext cx="226" cy="580"/>
              <a:chOff x="2073" y="2933"/>
              <a:chExt cx="238" cy="611"/>
            </a:xfrm>
          </p:grpSpPr>
          <p:sp>
            <p:nvSpPr>
              <p:cNvPr id="18464" name="Oval 20"/>
              <p:cNvSpPr/>
              <p:nvPr/>
            </p:nvSpPr>
            <p:spPr>
              <a:xfrm>
                <a:off x="2139" y="2933"/>
                <a:ext cx="99" cy="101"/>
              </a:xfrm>
              <a:prstGeom prst="ellipse">
                <a:avLst/>
              </a:prstGeom>
              <a:gradFill rotWithShape="0">
                <a:gsLst>
                  <a:gs pos="0">
                    <a:srgbClr val="FCA8D9"/>
                  </a:gs>
                  <a:gs pos="100000">
                    <a:srgbClr val="F95AB7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/>
                </a:outerShdw>
              </a:effectLst>
            </p:spPr>
            <p:txBody>
              <a:bodyPr wrap="none" anchor="ctr"/>
              <a:p>
                <a:pPr lvl="0"/>
                <a:endParaRPr lang="en-US" altLang="en-US" dirty="0">
                  <a:latin typeface="Times New Roman" panose="02020603050405020304" pitchFamily="18" charset="0"/>
                  <a:ea typeface="新細明體" panose="02020500000000000000" charset="-120"/>
                </a:endParaRPr>
              </a:p>
            </p:txBody>
          </p:sp>
          <p:sp>
            <p:nvSpPr>
              <p:cNvPr id="18465" name="Freeform 21"/>
              <p:cNvSpPr/>
              <p:nvPr/>
            </p:nvSpPr>
            <p:spPr>
              <a:xfrm>
                <a:off x="2073" y="3048"/>
                <a:ext cx="238" cy="496"/>
              </a:xfrm>
              <a:custGeom>
                <a:avLst/>
                <a:gdLst/>
                <a:ahLst/>
                <a:cxnLst>
                  <a:cxn ang="0">
                    <a:pos x="186" y="0"/>
                  </a:cxn>
                  <a:cxn ang="0">
                    <a:pos x="195" y="3"/>
                  </a:cxn>
                  <a:cxn ang="0">
                    <a:pos x="204" y="4"/>
                  </a:cxn>
                  <a:cxn ang="0">
                    <a:pos x="212" y="9"/>
                  </a:cxn>
                  <a:cxn ang="0">
                    <a:pos x="224" y="13"/>
                  </a:cxn>
                  <a:cxn ang="0">
                    <a:pos x="230" y="24"/>
                  </a:cxn>
                  <a:cxn ang="0">
                    <a:pos x="237" y="34"/>
                  </a:cxn>
                  <a:cxn ang="0">
                    <a:pos x="237" y="226"/>
                  </a:cxn>
                  <a:cxn ang="0">
                    <a:pos x="234" y="232"/>
                  </a:cxn>
                  <a:cxn ang="0">
                    <a:pos x="230" y="239"/>
                  </a:cxn>
                  <a:cxn ang="0">
                    <a:pos x="221" y="242"/>
                  </a:cxn>
                  <a:cxn ang="0">
                    <a:pos x="212" y="244"/>
                  </a:cxn>
                  <a:cxn ang="0">
                    <a:pos x="204" y="242"/>
                  </a:cxn>
                  <a:cxn ang="0">
                    <a:pos x="200" y="235"/>
                  </a:cxn>
                  <a:cxn ang="0">
                    <a:pos x="195" y="230"/>
                  </a:cxn>
                  <a:cxn ang="0">
                    <a:pos x="195" y="84"/>
                  </a:cxn>
                  <a:cxn ang="0">
                    <a:pos x="182" y="471"/>
                  </a:cxn>
                  <a:cxn ang="0">
                    <a:pos x="177" y="483"/>
                  </a:cxn>
                  <a:cxn ang="0">
                    <a:pos x="170" y="491"/>
                  </a:cxn>
                  <a:cxn ang="0">
                    <a:pos x="161" y="495"/>
                  </a:cxn>
                  <a:cxn ang="0">
                    <a:pos x="152" y="495"/>
                  </a:cxn>
                  <a:cxn ang="0">
                    <a:pos x="140" y="492"/>
                  </a:cxn>
                  <a:cxn ang="0">
                    <a:pos x="132" y="486"/>
                  </a:cxn>
                  <a:cxn ang="0">
                    <a:pos x="128" y="479"/>
                  </a:cxn>
                  <a:cxn ang="0">
                    <a:pos x="126" y="470"/>
                  </a:cxn>
                  <a:cxn ang="0">
                    <a:pos x="111" y="470"/>
                  </a:cxn>
                  <a:cxn ang="0">
                    <a:pos x="107" y="479"/>
                  </a:cxn>
                  <a:cxn ang="0">
                    <a:pos x="101" y="491"/>
                  </a:cxn>
                  <a:cxn ang="0">
                    <a:pos x="89" y="495"/>
                  </a:cxn>
                  <a:cxn ang="0">
                    <a:pos x="77" y="495"/>
                  </a:cxn>
                  <a:cxn ang="0">
                    <a:pos x="69" y="491"/>
                  </a:cxn>
                  <a:cxn ang="0">
                    <a:pos x="60" y="486"/>
                  </a:cxn>
                  <a:cxn ang="0">
                    <a:pos x="56" y="477"/>
                  </a:cxn>
                  <a:cxn ang="0">
                    <a:pos x="56" y="84"/>
                  </a:cxn>
                  <a:cxn ang="0">
                    <a:pos x="42" y="227"/>
                  </a:cxn>
                  <a:cxn ang="0">
                    <a:pos x="38" y="235"/>
                  </a:cxn>
                  <a:cxn ang="0">
                    <a:pos x="33" y="239"/>
                  </a:cxn>
                  <a:cxn ang="0">
                    <a:pos x="26" y="244"/>
                  </a:cxn>
                  <a:cxn ang="0">
                    <a:pos x="17" y="244"/>
                  </a:cxn>
                  <a:cxn ang="0">
                    <a:pos x="9" y="239"/>
                  </a:cxn>
                  <a:cxn ang="0">
                    <a:pos x="5" y="238"/>
                  </a:cxn>
                  <a:cxn ang="0">
                    <a:pos x="0" y="230"/>
                  </a:cxn>
                  <a:cxn ang="0">
                    <a:pos x="0" y="39"/>
                  </a:cxn>
                  <a:cxn ang="0">
                    <a:pos x="5" y="25"/>
                  </a:cxn>
                  <a:cxn ang="0">
                    <a:pos x="14" y="13"/>
                  </a:cxn>
                  <a:cxn ang="0">
                    <a:pos x="30" y="7"/>
                  </a:cxn>
                  <a:cxn ang="0">
                    <a:pos x="44" y="3"/>
                  </a:cxn>
                </a:cxnLst>
                <a:pathLst>
                  <a:path w="238" h="496">
                    <a:moveTo>
                      <a:pt x="56" y="0"/>
                    </a:moveTo>
                    <a:lnTo>
                      <a:pt x="182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91" y="0"/>
                    </a:lnTo>
                    <a:lnTo>
                      <a:pt x="195" y="3"/>
                    </a:lnTo>
                    <a:lnTo>
                      <a:pt x="198" y="3"/>
                    </a:lnTo>
                    <a:lnTo>
                      <a:pt x="200" y="3"/>
                    </a:lnTo>
                    <a:lnTo>
                      <a:pt x="204" y="4"/>
                    </a:lnTo>
                    <a:lnTo>
                      <a:pt x="207" y="4"/>
                    </a:lnTo>
                    <a:lnTo>
                      <a:pt x="209" y="7"/>
                    </a:lnTo>
                    <a:lnTo>
                      <a:pt x="212" y="9"/>
                    </a:lnTo>
                    <a:lnTo>
                      <a:pt x="216" y="9"/>
                    </a:lnTo>
                    <a:lnTo>
                      <a:pt x="219" y="12"/>
                    </a:lnTo>
                    <a:lnTo>
                      <a:pt x="224" y="13"/>
                    </a:lnTo>
                    <a:lnTo>
                      <a:pt x="225" y="18"/>
                    </a:lnTo>
                    <a:lnTo>
                      <a:pt x="228" y="21"/>
                    </a:lnTo>
                    <a:lnTo>
                      <a:pt x="230" y="24"/>
                    </a:lnTo>
                    <a:lnTo>
                      <a:pt x="234" y="28"/>
                    </a:lnTo>
                    <a:lnTo>
                      <a:pt x="234" y="30"/>
                    </a:lnTo>
                    <a:lnTo>
                      <a:pt x="237" y="34"/>
                    </a:lnTo>
                    <a:lnTo>
                      <a:pt x="237" y="39"/>
                    </a:lnTo>
                    <a:lnTo>
                      <a:pt x="237" y="42"/>
                    </a:lnTo>
                    <a:lnTo>
                      <a:pt x="237" y="226"/>
                    </a:lnTo>
                    <a:lnTo>
                      <a:pt x="237" y="227"/>
                    </a:lnTo>
                    <a:lnTo>
                      <a:pt x="234" y="230"/>
                    </a:lnTo>
                    <a:lnTo>
                      <a:pt x="234" y="232"/>
                    </a:lnTo>
                    <a:lnTo>
                      <a:pt x="234" y="235"/>
                    </a:lnTo>
                    <a:lnTo>
                      <a:pt x="233" y="238"/>
                    </a:lnTo>
                    <a:lnTo>
                      <a:pt x="230" y="239"/>
                    </a:lnTo>
                    <a:lnTo>
                      <a:pt x="228" y="239"/>
                    </a:lnTo>
                    <a:lnTo>
                      <a:pt x="224" y="242"/>
                    </a:lnTo>
                    <a:lnTo>
                      <a:pt x="221" y="242"/>
                    </a:lnTo>
                    <a:lnTo>
                      <a:pt x="219" y="244"/>
                    </a:lnTo>
                    <a:lnTo>
                      <a:pt x="216" y="244"/>
                    </a:lnTo>
                    <a:lnTo>
                      <a:pt x="212" y="244"/>
                    </a:lnTo>
                    <a:lnTo>
                      <a:pt x="209" y="242"/>
                    </a:lnTo>
                    <a:lnTo>
                      <a:pt x="207" y="242"/>
                    </a:lnTo>
                    <a:lnTo>
                      <a:pt x="204" y="242"/>
                    </a:lnTo>
                    <a:lnTo>
                      <a:pt x="203" y="239"/>
                    </a:lnTo>
                    <a:lnTo>
                      <a:pt x="200" y="238"/>
                    </a:lnTo>
                    <a:lnTo>
                      <a:pt x="200" y="235"/>
                    </a:lnTo>
                    <a:lnTo>
                      <a:pt x="198" y="235"/>
                    </a:lnTo>
                    <a:lnTo>
                      <a:pt x="195" y="232"/>
                    </a:lnTo>
                    <a:lnTo>
                      <a:pt x="195" y="230"/>
                    </a:lnTo>
                    <a:lnTo>
                      <a:pt x="195" y="227"/>
                    </a:lnTo>
                    <a:lnTo>
                      <a:pt x="195" y="226"/>
                    </a:lnTo>
                    <a:lnTo>
                      <a:pt x="195" y="84"/>
                    </a:lnTo>
                    <a:lnTo>
                      <a:pt x="182" y="84"/>
                    </a:lnTo>
                    <a:lnTo>
                      <a:pt x="182" y="467"/>
                    </a:lnTo>
                    <a:lnTo>
                      <a:pt x="182" y="471"/>
                    </a:lnTo>
                    <a:lnTo>
                      <a:pt x="182" y="474"/>
                    </a:lnTo>
                    <a:lnTo>
                      <a:pt x="179" y="479"/>
                    </a:lnTo>
                    <a:lnTo>
                      <a:pt x="177" y="483"/>
                    </a:lnTo>
                    <a:lnTo>
                      <a:pt x="174" y="486"/>
                    </a:lnTo>
                    <a:lnTo>
                      <a:pt x="173" y="488"/>
                    </a:lnTo>
                    <a:lnTo>
                      <a:pt x="170" y="491"/>
                    </a:lnTo>
                    <a:lnTo>
                      <a:pt x="165" y="492"/>
                    </a:lnTo>
                    <a:lnTo>
                      <a:pt x="162" y="492"/>
                    </a:lnTo>
                    <a:lnTo>
                      <a:pt x="161" y="495"/>
                    </a:lnTo>
                    <a:lnTo>
                      <a:pt x="156" y="495"/>
                    </a:lnTo>
                    <a:lnTo>
                      <a:pt x="153" y="495"/>
                    </a:lnTo>
                    <a:lnTo>
                      <a:pt x="152" y="495"/>
                    </a:lnTo>
                    <a:lnTo>
                      <a:pt x="147" y="495"/>
                    </a:lnTo>
                    <a:lnTo>
                      <a:pt x="144" y="492"/>
                    </a:lnTo>
                    <a:lnTo>
                      <a:pt x="140" y="492"/>
                    </a:lnTo>
                    <a:lnTo>
                      <a:pt x="137" y="491"/>
                    </a:lnTo>
                    <a:lnTo>
                      <a:pt x="135" y="488"/>
                    </a:lnTo>
                    <a:lnTo>
                      <a:pt x="132" y="486"/>
                    </a:lnTo>
                    <a:lnTo>
                      <a:pt x="131" y="483"/>
                    </a:lnTo>
                    <a:lnTo>
                      <a:pt x="128" y="482"/>
                    </a:lnTo>
                    <a:lnTo>
                      <a:pt x="128" y="479"/>
                    </a:lnTo>
                    <a:lnTo>
                      <a:pt x="126" y="477"/>
                    </a:lnTo>
                    <a:lnTo>
                      <a:pt x="126" y="474"/>
                    </a:lnTo>
                    <a:lnTo>
                      <a:pt x="126" y="470"/>
                    </a:lnTo>
                    <a:lnTo>
                      <a:pt x="126" y="238"/>
                    </a:lnTo>
                    <a:lnTo>
                      <a:pt x="111" y="238"/>
                    </a:lnTo>
                    <a:lnTo>
                      <a:pt x="111" y="470"/>
                    </a:lnTo>
                    <a:lnTo>
                      <a:pt x="111" y="471"/>
                    </a:lnTo>
                    <a:lnTo>
                      <a:pt x="110" y="477"/>
                    </a:lnTo>
                    <a:lnTo>
                      <a:pt x="107" y="479"/>
                    </a:lnTo>
                    <a:lnTo>
                      <a:pt x="107" y="483"/>
                    </a:lnTo>
                    <a:lnTo>
                      <a:pt x="105" y="486"/>
                    </a:lnTo>
                    <a:lnTo>
                      <a:pt x="101" y="491"/>
                    </a:lnTo>
                    <a:lnTo>
                      <a:pt x="98" y="491"/>
                    </a:lnTo>
                    <a:lnTo>
                      <a:pt x="93" y="492"/>
                    </a:lnTo>
                    <a:lnTo>
                      <a:pt x="89" y="495"/>
                    </a:lnTo>
                    <a:lnTo>
                      <a:pt x="86" y="495"/>
                    </a:lnTo>
                    <a:lnTo>
                      <a:pt x="81" y="495"/>
                    </a:lnTo>
                    <a:lnTo>
                      <a:pt x="77" y="495"/>
                    </a:lnTo>
                    <a:lnTo>
                      <a:pt x="75" y="495"/>
                    </a:lnTo>
                    <a:lnTo>
                      <a:pt x="72" y="492"/>
                    </a:lnTo>
                    <a:lnTo>
                      <a:pt x="69" y="491"/>
                    </a:lnTo>
                    <a:lnTo>
                      <a:pt x="65" y="491"/>
                    </a:lnTo>
                    <a:lnTo>
                      <a:pt x="63" y="486"/>
                    </a:lnTo>
                    <a:lnTo>
                      <a:pt x="60" y="486"/>
                    </a:lnTo>
                    <a:lnTo>
                      <a:pt x="59" y="482"/>
                    </a:lnTo>
                    <a:lnTo>
                      <a:pt x="59" y="479"/>
                    </a:lnTo>
                    <a:lnTo>
                      <a:pt x="56" y="477"/>
                    </a:lnTo>
                    <a:lnTo>
                      <a:pt x="56" y="474"/>
                    </a:lnTo>
                    <a:lnTo>
                      <a:pt x="56" y="470"/>
                    </a:lnTo>
                    <a:lnTo>
                      <a:pt x="56" y="84"/>
                    </a:lnTo>
                    <a:lnTo>
                      <a:pt x="42" y="84"/>
                    </a:lnTo>
                    <a:lnTo>
                      <a:pt x="42" y="226"/>
                    </a:lnTo>
                    <a:lnTo>
                      <a:pt x="42" y="227"/>
                    </a:lnTo>
                    <a:lnTo>
                      <a:pt x="39" y="230"/>
                    </a:lnTo>
                    <a:lnTo>
                      <a:pt x="39" y="232"/>
                    </a:lnTo>
                    <a:lnTo>
                      <a:pt x="38" y="235"/>
                    </a:lnTo>
                    <a:lnTo>
                      <a:pt x="35" y="238"/>
                    </a:lnTo>
                    <a:lnTo>
                      <a:pt x="35" y="239"/>
                    </a:lnTo>
                    <a:lnTo>
                      <a:pt x="33" y="239"/>
                    </a:lnTo>
                    <a:lnTo>
                      <a:pt x="30" y="242"/>
                    </a:lnTo>
                    <a:lnTo>
                      <a:pt x="29" y="242"/>
                    </a:lnTo>
                    <a:lnTo>
                      <a:pt x="26" y="244"/>
                    </a:lnTo>
                    <a:lnTo>
                      <a:pt x="23" y="244"/>
                    </a:lnTo>
                    <a:lnTo>
                      <a:pt x="18" y="244"/>
                    </a:lnTo>
                    <a:lnTo>
                      <a:pt x="17" y="244"/>
                    </a:lnTo>
                    <a:lnTo>
                      <a:pt x="14" y="242"/>
                    </a:lnTo>
                    <a:lnTo>
                      <a:pt x="12" y="242"/>
                    </a:lnTo>
                    <a:lnTo>
                      <a:pt x="9" y="239"/>
                    </a:lnTo>
                    <a:lnTo>
                      <a:pt x="8" y="239"/>
                    </a:lnTo>
                    <a:lnTo>
                      <a:pt x="8" y="238"/>
                    </a:lnTo>
                    <a:lnTo>
                      <a:pt x="5" y="238"/>
                    </a:lnTo>
                    <a:lnTo>
                      <a:pt x="3" y="235"/>
                    </a:lnTo>
                    <a:lnTo>
                      <a:pt x="3" y="232"/>
                    </a:lnTo>
                    <a:lnTo>
                      <a:pt x="0" y="230"/>
                    </a:lnTo>
                    <a:lnTo>
                      <a:pt x="0" y="227"/>
                    </a:lnTo>
                    <a:lnTo>
                      <a:pt x="0" y="226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3" y="30"/>
                    </a:lnTo>
                    <a:lnTo>
                      <a:pt x="5" y="25"/>
                    </a:lnTo>
                    <a:lnTo>
                      <a:pt x="8" y="21"/>
                    </a:lnTo>
                    <a:lnTo>
                      <a:pt x="12" y="18"/>
                    </a:lnTo>
                    <a:lnTo>
                      <a:pt x="14" y="13"/>
                    </a:lnTo>
                    <a:lnTo>
                      <a:pt x="18" y="12"/>
                    </a:lnTo>
                    <a:lnTo>
                      <a:pt x="26" y="9"/>
                    </a:lnTo>
                    <a:lnTo>
                      <a:pt x="30" y="7"/>
                    </a:lnTo>
                    <a:lnTo>
                      <a:pt x="33" y="4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51" y="0"/>
                    </a:lnTo>
                    <a:lnTo>
                      <a:pt x="56" y="0"/>
                    </a:lnTo>
                  </a:path>
                </a:pathLst>
              </a:custGeom>
              <a:gradFill rotWithShape="0">
                <a:gsLst>
                  <a:gs pos="0">
                    <a:srgbClr val="FCA8D9">
                      <a:alpha val="100000"/>
                    </a:srgbClr>
                  </a:gs>
                  <a:gs pos="100000">
                    <a:srgbClr val="F95AB7">
                      <a:alpha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>
                    <a:alpha val="10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</p:grpSp>
        <p:grpSp>
          <p:nvGrpSpPr>
            <p:cNvPr id="18455" name="Group 22"/>
            <p:cNvGrpSpPr/>
            <p:nvPr/>
          </p:nvGrpSpPr>
          <p:grpSpPr>
            <a:xfrm>
              <a:off x="4942" y="1670"/>
              <a:ext cx="278" cy="619"/>
              <a:chOff x="2326" y="3101"/>
              <a:chExt cx="281" cy="626"/>
            </a:xfrm>
          </p:grpSpPr>
          <p:sp>
            <p:nvSpPr>
              <p:cNvPr id="18462" name="Oval 23"/>
              <p:cNvSpPr/>
              <p:nvPr/>
            </p:nvSpPr>
            <p:spPr>
              <a:xfrm>
                <a:off x="2418" y="3101"/>
                <a:ext cx="95" cy="101"/>
              </a:xfrm>
              <a:prstGeom prst="ellipse">
                <a:avLst/>
              </a:prstGeom>
              <a:gradFill rotWithShape="0">
                <a:gsLst>
                  <a:gs pos="0">
                    <a:srgbClr val="C7E373"/>
                  </a:gs>
                  <a:gs pos="100000">
                    <a:srgbClr val="99CC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/>
                </a:outerShdw>
              </a:effectLst>
            </p:spPr>
            <p:txBody>
              <a:bodyPr wrap="none" anchor="ctr"/>
              <a:p>
                <a:pPr lvl="0"/>
                <a:endParaRPr lang="en-US" altLang="en-US" dirty="0">
                  <a:latin typeface="Times New Roman" panose="02020603050405020304" pitchFamily="18" charset="0"/>
                  <a:ea typeface="新細明體" panose="02020500000000000000" charset="-120"/>
                </a:endParaRPr>
              </a:p>
            </p:txBody>
          </p:sp>
          <p:sp>
            <p:nvSpPr>
              <p:cNvPr id="18463" name="Freeform 24"/>
              <p:cNvSpPr/>
              <p:nvPr/>
            </p:nvSpPr>
            <p:spPr>
              <a:xfrm>
                <a:off x="2326" y="3223"/>
                <a:ext cx="281" cy="504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7" y="3"/>
                  </a:cxn>
                  <a:cxn ang="0">
                    <a:pos x="228" y="9"/>
                  </a:cxn>
                  <a:cxn ang="0">
                    <a:pos x="232" y="16"/>
                  </a:cxn>
                  <a:cxn ang="0">
                    <a:pos x="237" y="24"/>
                  </a:cxn>
                  <a:cxn ang="0">
                    <a:pos x="241" y="35"/>
                  </a:cxn>
                  <a:cxn ang="0">
                    <a:pos x="280" y="189"/>
                  </a:cxn>
                  <a:cxn ang="0">
                    <a:pos x="280" y="201"/>
                  </a:cxn>
                  <a:cxn ang="0">
                    <a:pos x="276" y="208"/>
                  </a:cxn>
                  <a:cxn ang="0">
                    <a:pos x="268" y="214"/>
                  </a:cxn>
                  <a:cxn ang="0">
                    <a:pos x="258" y="214"/>
                  </a:cxn>
                  <a:cxn ang="0">
                    <a:pos x="252" y="212"/>
                  </a:cxn>
                  <a:cxn ang="0">
                    <a:pos x="244" y="208"/>
                  </a:cxn>
                  <a:cxn ang="0">
                    <a:pos x="240" y="201"/>
                  </a:cxn>
                  <a:cxn ang="0">
                    <a:pos x="253" y="310"/>
                  </a:cxn>
                  <a:cxn ang="0">
                    <a:pos x="202" y="484"/>
                  </a:cxn>
                  <a:cxn ang="0">
                    <a:pos x="198" y="494"/>
                  </a:cxn>
                  <a:cxn ang="0">
                    <a:pos x="190" y="499"/>
                  </a:cxn>
                  <a:cxn ang="0">
                    <a:pos x="184" y="503"/>
                  </a:cxn>
                  <a:cxn ang="0">
                    <a:pos x="174" y="503"/>
                  </a:cxn>
                  <a:cxn ang="0">
                    <a:pos x="166" y="500"/>
                  </a:cxn>
                  <a:cxn ang="0">
                    <a:pos x="159" y="494"/>
                  </a:cxn>
                  <a:cxn ang="0">
                    <a:pos x="154" y="487"/>
                  </a:cxn>
                  <a:cxn ang="0">
                    <a:pos x="153" y="479"/>
                  </a:cxn>
                  <a:cxn ang="0">
                    <a:pos x="127" y="479"/>
                  </a:cxn>
                  <a:cxn ang="0">
                    <a:pos x="126" y="487"/>
                  </a:cxn>
                  <a:cxn ang="0">
                    <a:pos x="121" y="496"/>
                  </a:cxn>
                  <a:cxn ang="0">
                    <a:pos x="114" y="500"/>
                  </a:cxn>
                  <a:cxn ang="0">
                    <a:pos x="106" y="503"/>
                  </a:cxn>
                  <a:cxn ang="0">
                    <a:pos x="96" y="503"/>
                  </a:cxn>
                  <a:cxn ang="0">
                    <a:pos x="90" y="499"/>
                  </a:cxn>
                  <a:cxn ang="0">
                    <a:pos x="82" y="494"/>
                  </a:cxn>
                  <a:cxn ang="0">
                    <a:pos x="78" y="484"/>
                  </a:cxn>
                  <a:cxn ang="0">
                    <a:pos x="78" y="313"/>
                  </a:cxn>
                  <a:cxn ang="0">
                    <a:pos x="78" y="71"/>
                  </a:cxn>
                  <a:cxn ang="0">
                    <a:pos x="39" y="209"/>
                  </a:cxn>
                  <a:cxn ang="0">
                    <a:pos x="31" y="217"/>
                  </a:cxn>
                  <a:cxn ang="0">
                    <a:pos x="22" y="220"/>
                  </a:cxn>
                  <a:cxn ang="0">
                    <a:pos x="15" y="220"/>
                  </a:cxn>
                  <a:cxn ang="0">
                    <a:pos x="4" y="212"/>
                  </a:cxn>
                  <a:cxn ang="0">
                    <a:pos x="0" y="202"/>
                  </a:cxn>
                  <a:cxn ang="0">
                    <a:pos x="0" y="196"/>
                  </a:cxn>
                  <a:cxn ang="0">
                    <a:pos x="40" y="38"/>
                  </a:cxn>
                  <a:cxn ang="0">
                    <a:pos x="43" y="28"/>
                  </a:cxn>
                  <a:cxn ang="0">
                    <a:pos x="46" y="19"/>
                  </a:cxn>
                  <a:cxn ang="0">
                    <a:pos x="52" y="12"/>
                  </a:cxn>
                  <a:cxn ang="0">
                    <a:pos x="60" y="4"/>
                  </a:cxn>
                  <a:cxn ang="0">
                    <a:pos x="72" y="0"/>
                  </a:cxn>
                </a:cxnLst>
                <a:pathLst>
                  <a:path w="281" h="504">
                    <a:moveTo>
                      <a:pt x="78" y="0"/>
                    </a:moveTo>
                    <a:lnTo>
                      <a:pt x="205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4" y="3"/>
                    </a:lnTo>
                    <a:lnTo>
                      <a:pt x="217" y="3"/>
                    </a:lnTo>
                    <a:lnTo>
                      <a:pt x="220" y="4"/>
                    </a:lnTo>
                    <a:lnTo>
                      <a:pt x="222" y="7"/>
                    </a:lnTo>
                    <a:lnTo>
                      <a:pt x="228" y="9"/>
                    </a:lnTo>
                    <a:lnTo>
                      <a:pt x="229" y="12"/>
                    </a:lnTo>
                    <a:lnTo>
                      <a:pt x="229" y="15"/>
                    </a:lnTo>
                    <a:lnTo>
                      <a:pt x="232" y="16"/>
                    </a:lnTo>
                    <a:lnTo>
                      <a:pt x="234" y="19"/>
                    </a:lnTo>
                    <a:lnTo>
                      <a:pt x="237" y="22"/>
                    </a:lnTo>
                    <a:lnTo>
                      <a:pt x="237" y="24"/>
                    </a:lnTo>
                    <a:lnTo>
                      <a:pt x="240" y="27"/>
                    </a:lnTo>
                    <a:lnTo>
                      <a:pt x="240" y="31"/>
                    </a:lnTo>
                    <a:lnTo>
                      <a:pt x="241" y="35"/>
                    </a:lnTo>
                    <a:lnTo>
                      <a:pt x="241" y="38"/>
                    </a:lnTo>
                    <a:lnTo>
                      <a:pt x="241" y="43"/>
                    </a:lnTo>
                    <a:lnTo>
                      <a:pt x="280" y="189"/>
                    </a:lnTo>
                    <a:lnTo>
                      <a:pt x="280" y="193"/>
                    </a:lnTo>
                    <a:lnTo>
                      <a:pt x="280" y="196"/>
                    </a:lnTo>
                    <a:lnTo>
                      <a:pt x="280" y="201"/>
                    </a:lnTo>
                    <a:lnTo>
                      <a:pt x="280" y="202"/>
                    </a:lnTo>
                    <a:lnTo>
                      <a:pt x="277" y="205"/>
                    </a:lnTo>
                    <a:lnTo>
                      <a:pt x="276" y="208"/>
                    </a:lnTo>
                    <a:lnTo>
                      <a:pt x="273" y="209"/>
                    </a:lnTo>
                    <a:lnTo>
                      <a:pt x="271" y="212"/>
                    </a:lnTo>
                    <a:lnTo>
                      <a:pt x="268" y="214"/>
                    </a:lnTo>
                    <a:lnTo>
                      <a:pt x="265" y="214"/>
                    </a:lnTo>
                    <a:lnTo>
                      <a:pt x="261" y="214"/>
                    </a:lnTo>
                    <a:lnTo>
                      <a:pt x="258" y="214"/>
                    </a:lnTo>
                    <a:lnTo>
                      <a:pt x="256" y="214"/>
                    </a:lnTo>
                    <a:lnTo>
                      <a:pt x="253" y="214"/>
                    </a:lnTo>
                    <a:lnTo>
                      <a:pt x="252" y="212"/>
                    </a:lnTo>
                    <a:lnTo>
                      <a:pt x="249" y="212"/>
                    </a:lnTo>
                    <a:lnTo>
                      <a:pt x="246" y="209"/>
                    </a:lnTo>
                    <a:lnTo>
                      <a:pt x="244" y="208"/>
                    </a:lnTo>
                    <a:lnTo>
                      <a:pt x="241" y="205"/>
                    </a:lnTo>
                    <a:lnTo>
                      <a:pt x="241" y="202"/>
                    </a:lnTo>
                    <a:lnTo>
                      <a:pt x="240" y="201"/>
                    </a:lnTo>
                    <a:lnTo>
                      <a:pt x="202" y="71"/>
                    </a:lnTo>
                    <a:lnTo>
                      <a:pt x="190" y="71"/>
                    </a:lnTo>
                    <a:lnTo>
                      <a:pt x="253" y="310"/>
                    </a:lnTo>
                    <a:lnTo>
                      <a:pt x="202" y="310"/>
                    </a:lnTo>
                    <a:lnTo>
                      <a:pt x="202" y="479"/>
                    </a:lnTo>
                    <a:lnTo>
                      <a:pt x="202" y="484"/>
                    </a:lnTo>
                    <a:lnTo>
                      <a:pt x="202" y="487"/>
                    </a:lnTo>
                    <a:lnTo>
                      <a:pt x="201" y="488"/>
                    </a:lnTo>
                    <a:lnTo>
                      <a:pt x="198" y="494"/>
                    </a:lnTo>
                    <a:lnTo>
                      <a:pt x="196" y="496"/>
                    </a:lnTo>
                    <a:lnTo>
                      <a:pt x="196" y="499"/>
                    </a:lnTo>
                    <a:lnTo>
                      <a:pt x="190" y="499"/>
                    </a:lnTo>
                    <a:lnTo>
                      <a:pt x="189" y="500"/>
                    </a:lnTo>
                    <a:lnTo>
                      <a:pt x="186" y="503"/>
                    </a:lnTo>
                    <a:lnTo>
                      <a:pt x="184" y="503"/>
                    </a:lnTo>
                    <a:lnTo>
                      <a:pt x="181" y="503"/>
                    </a:lnTo>
                    <a:lnTo>
                      <a:pt x="178" y="503"/>
                    </a:lnTo>
                    <a:lnTo>
                      <a:pt x="174" y="503"/>
                    </a:lnTo>
                    <a:lnTo>
                      <a:pt x="171" y="503"/>
                    </a:lnTo>
                    <a:lnTo>
                      <a:pt x="169" y="500"/>
                    </a:lnTo>
                    <a:lnTo>
                      <a:pt x="166" y="500"/>
                    </a:lnTo>
                    <a:lnTo>
                      <a:pt x="165" y="499"/>
                    </a:lnTo>
                    <a:lnTo>
                      <a:pt x="162" y="496"/>
                    </a:lnTo>
                    <a:lnTo>
                      <a:pt x="159" y="494"/>
                    </a:lnTo>
                    <a:lnTo>
                      <a:pt x="157" y="494"/>
                    </a:lnTo>
                    <a:lnTo>
                      <a:pt x="157" y="488"/>
                    </a:lnTo>
                    <a:lnTo>
                      <a:pt x="154" y="487"/>
                    </a:lnTo>
                    <a:lnTo>
                      <a:pt x="154" y="484"/>
                    </a:lnTo>
                    <a:lnTo>
                      <a:pt x="153" y="481"/>
                    </a:lnTo>
                    <a:lnTo>
                      <a:pt x="153" y="479"/>
                    </a:lnTo>
                    <a:lnTo>
                      <a:pt x="153" y="313"/>
                    </a:lnTo>
                    <a:lnTo>
                      <a:pt x="127" y="313"/>
                    </a:lnTo>
                    <a:lnTo>
                      <a:pt x="127" y="479"/>
                    </a:lnTo>
                    <a:lnTo>
                      <a:pt x="127" y="481"/>
                    </a:lnTo>
                    <a:lnTo>
                      <a:pt x="127" y="484"/>
                    </a:lnTo>
                    <a:lnTo>
                      <a:pt x="126" y="487"/>
                    </a:lnTo>
                    <a:lnTo>
                      <a:pt x="126" y="488"/>
                    </a:lnTo>
                    <a:lnTo>
                      <a:pt x="123" y="494"/>
                    </a:lnTo>
                    <a:lnTo>
                      <a:pt x="121" y="496"/>
                    </a:lnTo>
                    <a:lnTo>
                      <a:pt x="118" y="499"/>
                    </a:lnTo>
                    <a:lnTo>
                      <a:pt x="115" y="499"/>
                    </a:lnTo>
                    <a:lnTo>
                      <a:pt x="114" y="500"/>
                    </a:lnTo>
                    <a:lnTo>
                      <a:pt x="111" y="503"/>
                    </a:lnTo>
                    <a:lnTo>
                      <a:pt x="109" y="503"/>
                    </a:lnTo>
                    <a:lnTo>
                      <a:pt x="106" y="503"/>
                    </a:lnTo>
                    <a:lnTo>
                      <a:pt x="102" y="503"/>
                    </a:lnTo>
                    <a:lnTo>
                      <a:pt x="99" y="503"/>
                    </a:lnTo>
                    <a:lnTo>
                      <a:pt x="96" y="503"/>
                    </a:lnTo>
                    <a:lnTo>
                      <a:pt x="94" y="500"/>
                    </a:lnTo>
                    <a:lnTo>
                      <a:pt x="91" y="500"/>
                    </a:lnTo>
                    <a:lnTo>
                      <a:pt x="90" y="499"/>
                    </a:lnTo>
                    <a:lnTo>
                      <a:pt x="87" y="499"/>
                    </a:lnTo>
                    <a:lnTo>
                      <a:pt x="84" y="496"/>
                    </a:lnTo>
                    <a:lnTo>
                      <a:pt x="82" y="494"/>
                    </a:lnTo>
                    <a:lnTo>
                      <a:pt x="79" y="491"/>
                    </a:lnTo>
                    <a:lnTo>
                      <a:pt x="79" y="488"/>
                    </a:lnTo>
                    <a:lnTo>
                      <a:pt x="78" y="484"/>
                    </a:lnTo>
                    <a:lnTo>
                      <a:pt x="78" y="481"/>
                    </a:lnTo>
                    <a:lnTo>
                      <a:pt x="78" y="479"/>
                    </a:lnTo>
                    <a:lnTo>
                      <a:pt x="78" y="313"/>
                    </a:lnTo>
                    <a:lnTo>
                      <a:pt x="28" y="313"/>
                    </a:lnTo>
                    <a:lnTo>
                      <a:pt x="90" y="71"/>
                    </a:lnTo>
                    <a:lnTo>
                      <a:pt x="78" y="71"/>
                    </a:lnTo>
                    <a:lnTo>
                      <a:pt x="40" y="202"/>
                    </a:lnTo>
                    <a:lnTo>
                      <a:pt x="39" y="205"/>
                    </a:lnTo>
                    <a:lnTo>
                      <a:pt x="39" y="209"/>
                    </a:lnTo>
                    <a:lnTo>
                      <a:pt x="36" y="212"/>
                    </a:lnTo>
                    <a:lnTo>
                      <a:pt x="34" y="214"/>
                    </a:lnTo>
                    <a:lnTo>
                      <a:pt x="31" y="217"/>
                    </a:lnTo>
                    <a:lnTo>
                      <a:pt x="28" y="217"/>
                    </a:lnTo>
                    <a:lnTo>
                      <a:pt x="27" y="220"/>
                    </a:lnTo>
                    <a:lnTo>
                      <a:pt x="22" y="220"/>
                    </a:lnTo>
                    <a:lnTo>
                      <a:pt x="19" y="220"/>
                    </a:lnTo>
                    <a:lnTo>
                      <a:pt x="16" y="220"/>
                    </a:lnTo>
                    <a:lnTo>
                      <a:pt x="15" y="220"/>
                    </a:lnTo>
                    <a:lnTo>
                      <a:pt x="9" y="217"/>
                    </a:lnTo>
                    <a:lnTo>
                      <a:pt x="7" y="214"/>
                    </a:lnTo>
                    <a:lnTo>
                      <a:pt x="4" y="212"/>
                    </a:lnTo>
                    <a:lnTo>
                      <a:pt x="3" y="208"/>
                    </a:lnTo>
                    <a:lnTo>
                      <a:pt x="0" y="205"/>
                    </a:lnTo>
                    <a:lnTo>
                      <a:pt x="0" y="202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0" y="193"/>
                    </a:lnTo>
                    <a:lnTo>
                      <a:pt x="39" y="40"/>
                    </a:lnTo>
                    <a:lnTo>
                      <a:pt x="40" y="38"/>
                    </a:lnTo>
                    <a:lnTo>
                      <a:pt x="40" y="34"/>
                    </a:lnTo>
                    <a:lnTo>
                      <a:pt x="40" y="31"/>
                    </a:lnTo>
                    <a:lnTo>
                      <a:pt x="43" y="28"/>
                    </a:lnTo>
                    <a:lnTo>
                      <a:pt x="43" y="27"/>
                    </a:lnTo>
                    <a:lnTo>
                      <a:pt x="43" y="24"/>
                    </a:lnTo>
                    <a:lnTo>
                      <a:pt x="46" y="19"/>
                    </a:lnTo>
                    <a:lnTo>
                      <a:pt x="48" y="16"/>
                    </a:lnTo>
                    <a:lnTo>
                      <a:pt x="51" y="15"/>
                    </a:lnTo>
                    <a:lnTo>
                      <a:pt x="52" y="12"/>
                    </a:lnTo>
                    <a:lnTo>
                      <a:pt x="55" y="9"/>
                    </a:lnTo>
                    <a:lnTo>
                      <a:pt x="58" y="7"/>
                    </a:lnTo>
                    <a:lnTo>
                      <a:pt x="60" y="4"/>
                    </a:lnTo>
                    <a:lnTo>
                      <a:pt x="63" y="3"/>
                    </a:lnTo>
                    <a:lnTo>
                      <a:pt x="67" y="3"/>
                    </a:lnTo>
                    <a:lnTo>
                      <a:pt x="72" y="0"/>
                    </a:lnTo>
                    <a:lnTo>
                      <a:pt x="78" y="0"/>
                    </a:lnTo>
                  </a:path>
                </a:pathLst>
              </a:custGeom>
              <a:gradFill rotWithShape="0">
                <a:gsLst>
                  <a:gs pos="0">
                    <a:srgbClr val="C7E373">
                      <a:alpha val="100000"/>
                    </a:srgbClr>
                  </a:gs>
                  <a:gs pos="100000">
                    <a:srgbClr val="99CC00">
                      <a:alpha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>
                    <a:alpha val="10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</p:grpSp>
        <p:grpSp>
          <p:nvGrpSpPr>
            <p:cNvPr id="18456" name="Group 25"/>
            <p:cNvGrpSpPr/>
            <p:nvPr/>
          </p:nvGrpSpPr>
          <p:grpSpPr>
            <a:xfrm>
              <a:off x="5208" y="1846"/>
              <a:ext cx="235" cy="604"/>
              <a:chOff x="2073" y="2933"/>
              <a:chExt cx="238" cy="611"/>
            </a:xfrm>
          </p:grpSpPr>
          <p:sp>
            <p:nvSpPr>
              <p:cNvPr id="18460" name="Oval 26"/>
              <p:cNvSpPr/>
              <p:nvPr/>
            </p:nvSpPr>
            <p:spPr>
              <a:xfrm>
                <a:off x="2139" y="2933"/>
                <a:ext cx="99" cy="101"/>
              </a:xfrm>
              <a:prstGeom prst="ellipse">
                <a:avLst/>
              </a:prstGeom>
              <a:gradFill rotWithShape="0">
                <a:gsLst>
                  <a:gs pos="0">
                    <a:srgbClr val="79C9C9"/>
                  </a:gs>
                  <a:gs pos="100000">
                    <a:srgbClr val="009999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/>
                </a:outerShdw>
              </a:effectLst>
            </p:spPr>
            <p:txBody>
              <a:bodyPr wrap="none" anchor="ctr"/>
              <a:p>
                <a:pPr lvl="0"/>
                <a:endParaRPr lang="en-US" altLang="en-US" dirty="0">
                  <a:latin typeface="Times New Roman" panose="02020603050405020304" pitchFamily="18" charset="0"/>
                  <a:ea typeface="新細明體" panose="02020500000000000000" charset="-120"/>
                </a:endParaRPr>
              </a:p>
            </p:txBody>
          </p:sp>
          <p:sp>
            <p:nvSpPr>
              <p:cNvPr id="18461" name="Freeform 27"/>
              <p:cNvSpPr/>
              <p:nvPr/>
            </p:nvSpPr>
            <p:spPr>
              <a:xfrm>
                <a:off x="2073" y="3048"/>
                <a:ext cx="238" cy="496"/>
              </a:xfrm>
              <a:custGeom>
                <a:avLst/>
                <a:gdLst/>
                <a:ahLst/>
                <a:cxnLst>
                  <a:cxn ang="0">
                    <a:pos x="186" y="0"/>
                  </a:cxn>
                  <a:cxn ang="0">
                    <a:pos x="195" y="3"/>
                  </a:cxn>
                  <a:cxn ang="0">
                    <a:pos x="204" y="4"/>
                  </a:cxn>
                  <a:cxn ang="0">
                    <a:pos x="212" y="9"/>
                  </a:cxn>
                  <a:cxn ang="0">
                    <a:pos x="224" y="13"/>
                  </a:cxn>
                  <a:cxn ang="0">
                    <a:pos x="230" y="24"/>
                  </a:cxn>
                  <a:cxn ang="0">
                    <a:pos x="237" y="34"/>
                  </a:cxn>
                  <a:cxn ang="0">
                    <a:pos x="237" y="226"/>
                  </a:cxn>
                  <a:cxn ang="0">
                    <a:pos x="234" y="232"/>
                  </a:cxn>
                  <a:cxn ang="0">
                    <a:pos x="230" y="239"/>
                  </a:cxn>
                  <a:cxn ang="0">
                    <a:pos x="221" y="242"/>
                  </a:cxn>
                  <a:cxn ang="0">
                    <a:pos x="212" y="244"/>
                  </a:cxn>
                  <a:cxn ang="0">
                    <a:pos x="204" y="242"/>
                  </a:cxn>
                  <a:cxn ang="0">
                    <a:pos x="200" y="235"/>
                  </a:cxn>
                  <a:cxn ang="0">
                    <a:pos x="195" y="230"/>
                  </a:cxn>
                  <a:cxn ang="0">
                    <a:pos x="195" y="84"/>
                  </a:cxn>
                  <a:cxn ang="0">
                    <a:pos x="182" y="471"/>
                  </a:cxn>
                  <a:cxn ang="0">
                    <a:pos x="177" y="483"/>
                  </a:cxn>
                  <a:cxn ang="0">
                    <a:pos x="170" y="491"/>
                  </a:cxn>
                  <a:cxn ang="0">
                    <a:pos x="161" y="495"/>
                  </a:cxn>
                  <a:cxn ang="0">
                    <a:pos x="152" y="495"/>
                  </a:cxn>
                  <a:cxn ang="0">
                    <a:pos x="140" y="492"/>
                  </a:cxn>
                  <a:cxn ang="0">
                    <a:pos x="132" y="486"/>
                  </a:cxn>
                  <a:cxn ang="0">
                    <a:pos x="128" y="479"/>
                  </a:cxn>
                  <a:cxn ang="0">
                    <a:pos x="126" y="470"/>
                  </a:cxn>
                  <a:cxn ang="0">
                    <a:pos x="111" y="470"/>
                  </a:cxn>
                  <a:cxn ang="0">
                    <a:pos x="107" y="479"/>
                  </a:cxn>
                  <a:cxn ang="0">
                    <a:pos x="101" y="491"/>
                  </a:cxn>
                  <a:cxn ang="0">
                    <a:pos x="89" y="495"/>
                  </a:cxn>
                  <a:cxn ang="0">
                    <a:pos x="77" y="495"/>
                  </a:cxn>
                  <a:cxn ang="0">
                    <a:pos x="69" y="491"/>
                  </a:cxn>
                  <a:cxn ang="0">
                    <a:pos x="60" y="486"/>
                  </a:cxn>
                  <a:cxn ang="0">
                    <a:pos x="56" y="477"/>
                  </a:cxn>
                  <a:cxn ang="0">
                    <a:pos x="56" y="84"/>
                  </a:cxn>
                  <a:cxn ang="0">
                    <a:pos x="42" y="227"/>
                  </a:cxn>
                  <a:cxn ang="0">
                    <a:pos x="38" y="235"/>
                  </a:cxn>
                  <a:cxn ang="0">
                    <a:pos x="33" y="239"/>
                  </a:cxn>
                  <a:cxn ang="0">
                    <a:pos x="26" y="244"/>
                  </a:cxn>
                  <a:cxn ang="0">
                    <a:pos x="17" y="244"/>
                  </a:cxn>
                  <a:cxn ang="0">
                    <a:pos x="9" y="239"/>
                  </a:cxn>
                  <a:cxn ang="0">
                    <a:pos x="5" y="238"/>
                  </a:cxn>
                  <a:cxn ang="0">
                    <a:pos x="0" y="230"/>
                  </a:cxn>
                  <a:cxn ang="0">
                    <a:pos x="0" y="39"/>
                  </a:cxn>
                  <a:cxn ang="0">
                    <a:pos x="5" y="25"/>
                  </a:cxn>
                  <a:cxn ang="0">
                    <a:pos x="14" y="13"/>
                  </a:cxn>
                  <a:cxn ang="0">
                    <a:pos x="30" y="7"/>
                  </a:cxn>
                  <a:cxn ang="0">
                    <a:pos x="44" y="3"/>
                  </a:cxn>
                </a:cxnLst>
                <a:pathLst>
                  <a:path w="238" h="496">
                    <a:moveTo>
                      <a:pt x="56" y="0"/>
                    </a:moveTo>
                    <a:lnTo>
                      <a:pt x="182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91" y="0"/>
                    </a:lnTo>
                    <a:lnTo>
                      <a:pt x="195" y="3"/>
                    </a:lnTo>
                    <a:lnTo>
                      <a:pt x="198" y="3"/>
                    </a:lnTo>
                    <a:lnTo>
                      <a:pt x="200" y="3"/>
                    </a:lnTo>
                    <a:lnTo>
                      <a:pt x="204" y="4"/>
                    </a:lnTo>
                    <a:lnTo>
                      <a:pt x="207" y="4"/>
                    </a:lnTo>
                    <a:lnTo>
                      <a:pt x="209" y="7"/>
                    </a:lnTo>
                    <a:lnTo>
                      <a:pt x="212" y="9"/>
                    </a:lnTo>
                    <a:lnTo>
                      <a:pt x="216" y="9"/>
                    </a:lnTo>
                    <a:lnTo>
                      <a:pt x="219" y="12"/>
                    </a:lnTo>
                    <a:lnTo>
                      <a:pt x="224" y="13"/>
                    </a:lnTo>
                    <a:lnTo>
                      <a:pt x="225" y="18"/>
                    </a:lnTo>
                    <a:lnTo>
                      <a:pt x="228" y="21"/>
                    </a:lnTo>
                    <a:lnTo>
                      <a:pt x="230" y="24"/>
                    </a:lnTo>
                    <a:lnTo>
                      <a:pt x="234" y="28"/>
                    </a:lnTo>
                    <a:lnTo>
                      <a:pt x="234" y="30"/>
                    </a:lnTo>
                    <a:lnTo>
                      <a:pt x="237" y="34"/>
                    </a:lnTo>
                    <a:lnTo>
                      <a:pt x="237" y="39"/>
                    </a:lnTo>
                    <a:lnTo>
                      <a:pt x="237" y="42"/>
                    </a:lnTo>
                    <a:lnTo>
                      <a:pt x="237" y="226"/>
                    </a:lnTo>
                    <a:lnTo>
                      <a:pt x="237" y="227"/>
                    </a:lnTo>
                    <a:lnTo>
                      <a:pt x="234" y="230"/>
                    </a:lnTo>
                    <a:lnTo>
                      <a:pt x="234" y="232"/>
                    </a:lnTo>
                    <a:lnTo>
                      <a:pt x="234" y="235"/>
                    </a:lnTo>
                    <a:lnTo>
                      <a:pt x="233" y="238"/>
                    </a:lnTo>
                    <a:lnTo>
                      <a:pt x="230" y="239"/>
                    </a:lnTo>
                    <a:lnTo>
                      <a:pt x="228" y="239"/>
                    </a:lnTo>
                    <a:lnTo>
                      <a:pt x="224" y="242"/>
                    </a:lnTo>
                    <a:lnTo>
                      <a:pt x="221" y="242"/>
                    </a:lnTo>
                    <a:lnTo>
                      <a:pt x="219" y="244"/>
                    </a:lnTo>
                    <a:lnTo>
                      <a:pt x="216" y="244"/>
                    </a:lnTo>
                    <a:lnTo>
                      <a:pt x="212" y="244"/>
                    </a:lnTo>
                    <a:lnTo>
                      <a:pt x="209" y="242"/>
                    </a:lnTo>
                    <a:lnTo>
                      <a:pt x="207" y="242"/>
                    </a:lnTo>
                    <a:lnTo>
                      <a:pt x="204" y="242"/>
                    </a:lnTo>
                    <a:lnTo>
                      <a:pt x="203" y="239"/>
                    </a:lnTo>
                    <a:lnTo>
                      <a:pt x="200" y="238"/>
                    </a:lnTo>
                    <a:lnTo>
                      <a:pt x="200" y="235"/>
                    </a:lnTo>
                    <a:lnTo>
                      <a:pt x="198" y="235"/>
                    </a:lnTo>
                    <a:lnTo>
                      <a:pt x="195" y="232"/>
                    </a:lnTo>
                    <a:lnTo>
                      <a:pt x="195" y="230"/>
                    </a:lnTo>
                    <a:lnTo>
                      <a:pt x="195" y="227"/>
                    </a:lnTo>
                    <a:lnTo>
                      <a:pt x="195" y="226"/>
                    </a:lnTo>
                    <a:lnTo>
                      <a:pt x="195" y="84"/>
                    </a:lnTo>
                    <a:lnTo>
                      <a:pt x="182" y="84"/>
                    </a:lnTo>
                    <a:lnTo>
                      <a:pt x="182" y="467"/>
                    </a:lnTo>
                    <a:lnTo>
                      <a:pt x="182" y="471"/>
                    </a:lnTo>
                    <a:lnTo>
                      <a:pt x="182" y="474"/>
                    </a:lnTo>
                    <a:lnTo>
                      <a:pt x="179" y="479"/>
                    </a:lnTo>
                    <a:lnTo>
                      <a:pt x="177" y="483"/>
                    </a:lnTo>
                    <a:lnTo>
                      <a:pt x="174" y="486"/>
                    </a:lnTo>
                    <a:lnTo>
                      <a:pt x="173" y="488"/>
                    </a:lnTo>
                    <a:lnTo>
                      <a:pt x="170" y="491"/>
                    </a:lnTo>
                    <a:lnTo>
                      <a:pt x="165" y="492"/>
                    </a:lnTo>
                    <a:lnTo>
                      <a:pt x="162" y="492"/>
                    </a:lnTo>
                    <a:lnTo>
                      <a:pt x="161" y="495"/>
                    </a:lnTo>
                    <a:lnTo>
                      <a:pt x="156" y="495"/>
                    </a:lnTo>
                    <a:lnTo>
                      <a:pt x="153" y="495"/>
                    </a:lnTo>
                    <a:lnTo>
                      <a:pt x="152" y="495"/>
                    </a:lnTo>
                    <a:lnTo>
                      <a:pt x="147" y="495"/>
                    </a:lnTo>
                    <a:lnTo>
                      <a:pt x="144" y="492"/>
                    </a:lnTo>
                    <a:lnTo>
                      <a:pt x="140" y="492"/>
                    </a:lnTo>
                    <a:lnTo>
                      <a:pt x="137" y="491"/>
                    </a:lnTo>
                    <a:lnTo>
                      <a:pt x="135" y="488"/>
                    </a:lnTo>
                    <a:lnTo>
                      <a:pt x="132" y="486"/>
                    </a:lnTo>
                    <a:lnTo>
                      <a:pt x="131" y="483"/>
                    </a:lnTo>
                    <a:lnTo>
                      <a:pt x="128" y="482"/>
                    </a:lnTo>
                    <a:lnTo>
                      <a:pt x="128" y="479"/>
                    </a:lnTo>
                    <a:lnTo>
                      <a:pt x="126" y="477"/>
                    </a:lnTo>
                    <a:lnTo>
                      <a:pt x="126" y="474"/>
                    </a:lnTo>
                    <a:lnTo>
                      <a:pt x="126" y="470"/>
                    </a:lnTo>
                    <a:lnTo>
                      <a:pt x="126" y="238"/>
                    </a:lnTo>
                    <a:lnTo>
                      <a:pt x="111" y="238"/>
                    </a:lnTo>
                    <a:lnTo>
                      <a:pt x="111" y="470"/>
                    </a:lnTo>
                    <a:lnTo>
                      <a:pt x="111" y="471"/>
                    </a:lnTo>
                    <a:lnTo>
                      <a:pt x="110" y="477"/>
                    </a:lnTo>
                    <a:lnTo>
                      <a:pt x="107" y="479"/>
                    </a:lnTo>
                    <a:lnTo>
                      <a:pt x="107" y="483"/>
                    </a:lnTo>
                    <a:lnTo>
                      <a:pt x="105" y="486"/>
                    </a:lnTo>
                    <a:lnTo>
                      <a:pt x="101" y="491"/>
                    </a:lnTo>
                    <a:lnTo>
                      <a:pt x="98" y="491"/>
                    </a:lnTo>
                    <a:lnTo>
                      <a:pt x="93" y="492"/>
                    </a:lnTo>
                    <a:lnTo>
                      <a:pt x="89" y="495"/>
                    </a:lnTo>
                    <a:lnTo>
                      <a:pt x="86" y="495"/>
                    </a:lnTo>
                    <a:lnTo>
                      <a:pt x="81" y="495"/>
                    </a:lnTo>
                    <a:lnTo>
                      <a:pt x="77" y="495"/>
                    </a:lnTo>
                    <a:lnTo>
                      <a:pt x="75" y="495"/>
                    </a:lnTo>
                    <a:lnTo>
                      <a:pt x="72" y="492"/>
                    </a:lnTo>
                    <a:lnTo>
                      <a:pt x="69" y="491"/>
                    </a:lnTo>
                    <a:lnTo>
                      <a:pt x="65" y="491"/>
                    </a:lnTo>
                    <a:lnTo>
                      <a:pt x="63" y="486"/>
                    </a:lnTo>
                    <a:lnTo>
                      <a:pt x="60" y="486"/>
                    </a:lnTo>
                    <a:lnTo>
                      <a:pt x="59" y="482"/>
                    </a:lnTo>
                    <a:lnTo>
                      <a:pt x="59" y="479"/>
                    </a:lnTo>
                    <a:lnTo>
                      <a:pt x="56" y="477"/>
                    </a:lnTo>
                    <a:lnTo>
                      <a:pt x="56" y="474"/>
                    </a:lnTo>
                    <a:lnTo>
                      <a:pt x="56" y="470"/>
                    </a:lnTo>
                    <a:lnTo>
                      <a:pt x="56" y="84"/>
                    </a:lnTo>
                    <a:lnTo>
                      <a:pt x="42" y="84"/>
                    </a:lnTo>
                    <a:lnTo>
                      <a:pt x="42" y="226"/>
                    </a:lnTo>
                    <a:lnTo>
                      <a:pt x="42" y="227"/>
                    </a:lnTo>
                    <a:lnTo>
                      <a:pt x="39" y="230"/>
                    </a:lnTo>
                    <a:lnTo>
                      <a:pt x="39" y="232"/>
                    </a:lnTo>
                    <a:lnTo>
                      <a:pt x="38" y="235"/>
                    </a:lnTo>
                    <a:lnTo>
                      <a:pt x="35" y="238"/>
                    </a:lnTo>
                    <a:lnTo>
                      <a:pt x="35" y="239"/>
                    </a:lnTo>
                    <a:lnTo>
                      <a:pt x="33" y="239"/>
                    </a:lnTo>
                    <a:lnTo>
                      <a:pt x="30" y="242"/>
                    </a:lnTo>
                    <a:lnTo>
                      <a:pt x="29" y="242"/>
                    </a:lnTo>
                    <a:lnTo>
                      <a:pt x="26" y="244"/>
                    </a:lnTo>
                    <a:lnTo>
                      <a:pt x="23" y="244"/>
                    </a:lnTo>
                    <a:lnTo>
                      <a:pt x="18" y="244"/>
                    </a:lnTo>
                    <a:lnTo>
                      <a:pt x="17" y="244"/>
                    </a:lnTo>
                    <a:lnTo>
                      <a:pt x="14" y="242"/>
                    </a:lnTo>
                    <a:lnTo>
                      <a:pt x="12" y="242"/>
                    </a:lnTo>
                    <a:lnTo>
                      <a:pt x="9" y="239"/>
                    </a:lnTo>
                    <a:lnTo>
                      <a:pt x="8" y="239"/>
                    </a:lnTo>
                    <a:lnTo>
                      <a:pt x="8" y="238"/>
                    </a:lnTo>
                    <a:lnTo>
                      <a:pt x="5" y="238"/>
                    </a:lnTo>
                    <a:lnTo>
                      <a:pt x="3" y="235"/>
                    </a:lnTo>
                    <a:lnTo>
                      <a:pt x="3" y="232"/>
                    </a:lnTo>
                    <a:lnTo>
                      <a:pt x="0" y="230"/>
                    </a:lnTo>
                    <a:lnTo>
                      <a:pt x="0" y="227"/>
                    </a:lnTo>
                    <a:lnTo>
                      <a:pt x="0" y="226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3" y="30"/>
                    </a:lnTo>
                    <a:lnTo>
                      <a:pt x="5" y="25"/>
                    </a:lnTo>
                    <a:lnTo>
                      <a:pt x="8" y="21"/>
                    </a:lnTo>
                    <a:lnTo>
                      <a:pt x="12" y="18"/>
                    </a:lnTo>
                    <a:lnTo>
                      <a:pt x="14" y="13"/>
                    </a:lnTo>
                    <a:lnTo>
                      <a:pt x="18" y="12"/>
                    </a:lnTo>
                    <a:lnTo>
                      <a:pt x="26" y="9"/>
                    </a:lnTo>
                    <a:lnTo>
                      <a:pt x="30" y="7"/>
                    </a:lnTo>
                    <a:lnTo>
                      <a:pt x="33" y="4"/>
                    </a:lnTo>
                    <a:lnTo>
                      <a:pt x="39" y="3"/>
                    </a:lnTo>
                    <a:lnTo>
                      <a:pt x="44" y="3"/>
                    </a:lnTo>
                    <a:lnTo>
                      <a:pt x="51" y="0"/>
                    </a:lnTo>
                    <a:lnTo>
                      <a:pt x="56" y="0"/>
                    </a:lnTo>
                  </a:path>
                </a:pathLst>
              </a:custGeom>
              <a:gradFill rotWithShape="0">
                <a:gsLst>
                  <a:gs pos="0">
                    <a:srgbClr val="79C9C9">
                      <a:alpha val="100000"/>
                    </a:srgbClr>
                  </a:gs>
                  <a:gs pos="100000">
                    <a:srgbClr val="009999">
                      <a:alpha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>
                    <a:alpha val="10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</p:grpSp>
        <p:grpSp>
          <p:nvGrpSpPr>
            <p:cNvPr id="18457" name="Group 28"/>
            <p:cNvGrpSpPr/>
            <p:nvPr/>
          </p:nvGrpSpPr>
          <p:grpSpPr>
            <a:xfrm>
              <a:off x="4609" y="1790"/>
              <a:ext cx="278" cy="619"/>
              <a:chOff x="3064" y="2792"/>
              <a:chExt cx="281" cy="626"/>
            </a:xfrm>
          </p:grpSpPr>
          <p:sp>
            <p:nvSpPr>
              <p:cNvPr id="18458" name="Oval 29"/>
              <p:cNvSpPr/>
              <p:nvPr/>
            </p:nvSpPr>
            <p:spPr>
              <a:xfrm>
                <a:off x="3156" y="2792"/>
                <a:ext cx="95" cy="102"/>
              </a:xfrm>
              <a:prstGeom prst="ellipse">
                <a:avLst/>
              </a:prstGeom>
              <a:gradFill rotWithShape="0">
                <a:gsLst>
                  <a:gs pos="0">
                    <a:srgbClr val="DBBBF3"/>
                  </a:gs>
                  <a:gs pos="100000">
                    <a:srgbClr val="9234DB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/>
                </a:outerShdw>
              </a:effectLst>
            </p:spPr>
            <p:txBody>
              <a:bodyPr wrap="none" anchor="ctr"/>
              <a:p>
                <a:pPr lvl="0"/>
                <a:endParaRPr lang="en-US" altLang="en-US" dirty="0">
                  <a:latin typeface="Times New Roman" panose="02020603050405020304" pitchFamily="18" charset="0"/>
                  <a:ea typeface="新細明體" panose="02020500000000000000" charset="-120"/>
                </a:endParaRPr>
              </a:p>
            </p:txBody>
          </p:sp>
          <p:sp>
            <p:nvSpPr>
              <p:cNvPr id="18459" name="Freeform 30"/>
              <p:cNvSpPr/>
              <p:nvPr/>
            </p:nvSpPr>
            <p:spPr>
              <a:xfrm>
                <a:off x="3064" y="2914"/>
                <a:ext cx="281" cy="504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7" y="3"/>
                  </a:cxn>
                  <a:cxn ang="0">
                    <a:pos x="228" y="9"/>
                  </a:cxn>
                  <a:cxn ang="0">
                    <a:pos x="232" y="16"/>
                  </a:cxn>
                  <a:cxn ang="0">
                    <a:pos x="237" y="24"/>
                  </a:cxn>
                  <a:cxn ang="0">
                    <a:pos x="241" y="35"/>
                  </a:cxn>
                  <a:cxn ang="0">
                    <a:pos x="280" y="189"/>
                  </a:cxn>
                  <a:cxn ang="0">
                    <a:pos x="280" y="201"/>
                  </a:cxn>
                  <a:cxn ang="0">
                    <a:pos x="276" y="208"/>
                  </a:cxn>
                  <a:cxn ang="0">
                    <a:pos x="268" y="214"/>
                  </a:cxn>
                  <a:cxn ang="0">
                    <a:pos x="258" y="214"/>
                  </a:cxn>
                  <a:cxn ang="0">
                    <a:pos x="252" y="212"/>
                  </a:cxn>
                  <a:cxn ang="0">
                    <a:pos x="244" y="208"/>
                  </a:cxn>
                  <a:cxn ang="0">
                    <a:pos x="240" y="201"/>
                  </a:cxn>
                  <a:cxn ang="0">
                    <a:pos x="253" y="310"/>
                  </a:cxn>
                  <a:cxn ang="0">
                    <a:pos x="202" y="484"/>
                  </a:cxn>
                  <a:cxn ang="0">
                    <a:pos x="198" y="494"/>
                  </a:cxn>
                  <a:cxn ang="0">
                    <a:pos x="190" y="499"/>
                  </a:cxn>
                  <a:cxn ang="0">
                    <a:pos x="184" y="503"/>
                  </a:cxn>
                  <a:cxn ang="0">
                    <a:pos x="174" y="503"/>
                  </a:cxn>
                  <a:cxn ang="0">
                    <a:pos x="166" y="500"/>
                  </a:cxn>
                  <a:cxn ang="0">
                    <a:pos x="159" y="494"/>
                  </a:cxn>
                  <a:cxn ang="0">
                    <a:pos x="154" y="487"/>
                  </a:cxn>
                  <a:cxn ang="0">
                    <a:pos x="153" y="479"/>
                  </a:cxn>
                  <a:cxn ang="0">
                    <a:pos x="127" y="479"/>
                  </a:cxn>
                  <a:cxn ang="0">
                    <a:pos x="126" y="487"/>
                  </a:cxn>
                  <a:cxn ang="0">
                    <a:pos x="121" y="496"/>
                  </a:cxn>
                  <a:cxn ang="0">
                    <a:pos x="114" y="500"/>
                  </a:cxn>
                  <a:cxn ang="0">
                    <a:pos x="106" y="503"/>
                  </a:cxn>
                  <a:cxn ang="0">
                    <a:pos x="96" y="503"/>
                  </a:cxn>
                  <a:cxn ang="0">
                    <a:pos x="90" y="499"/>
                  </a:cxn>
                  <a:cxn ang="0">
                    <a:pos x="82" y="494"/>
                  </a:cxn>
                  <a:cxn ang="0">
                    <a:pos x="78" y="484"/>
                  </a:cxn>
                  <a:cxn ang="0">
                    <a:pos x="78" y="313"/>
                  </a:cxn>
                  <a:cxn ang="0">
                    <a:pos x="78" y="71"/>
                  </a:cxn>
                  <a:cxn ang="0">
                    <a:pos x="39" y="209"/>
                  </a:cxn>
                  <a:cxn ang="0">
                    <a:pos x="31" y="217"/>
                  </a:cxn>
                  <a:cxn ang="0">
                    <a:pos x="22" y="220"/>
                  </a:cxn>
                  <a:cxn ang="0">
                    <a:pos x="15" y="220"/>
                  </a:cxn>
                  <a:cxn ang="0">
                    <a:pos x="4" y="212"/>
                  </a:cxn>
                  <a:cxn ang="0">
                    <a:pos x="0" y="202"/>
                  </a:cxn>
                  <a:cxn ang="0">
                    <a:pos x="0" y="196"/>
                  </a:cxn>
                  <a:cxn ang="0">
                    <a:pos x="40" y="38"/>
                  </a:cxn>
                  <a:cxn ang="0">
                    <a:pos x="43" y="28"/>
                  </a:cxn>
                  <a:cxn ang="0">
                    <a:pos x="46" y="19"/>
                  </a:cxn>
                  <a:cxn ang="0">
                    <a:pos x="52" y="12"/>
                  </a:cxn>
                  <a:cxn ang="0">
                    <a:pos x="60" y="4"/>
                  </a:cxn>
                  <a:cxn ang="0">
                    <a:pos x="72" y="0"/>
                  </a:cxn>
                </a:cxnLst>
                <a:pathLst>
                  <a:path w="281" h="504">
                    <a:moveTo>
                      <a:pt x="78" y="0"/>
                    </a:moveTo>
                    <a:lnTo>
                      <a:pt x="205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4" y="3"/>
                    </a:lnTo>
                    <a:lnTo>
                      <a:pt x="217" y="3"/>
                    </a:lnTo>
                    <a:lnTo>
                      <a:pt x="220" y="4"/>
                    </a:lnTo>
                    <a:lnTo>
                      <a:pt x="222" y="7"/>
                    </a:lnTo>
                    <a:lnTo>
                      <a:pt x="228" y="9"/>
                    </a:lnTo>
                    <a:lnTo>
                      <a:pt x="229" y="12"/>
                    </a:lnTo>
                    <a:lnTo>
                      <a:pt x="229" y="15"/>
                    </a:lnTo>
                    <a:lnTo>
                      <a:pt x="232" y="16"/>
                    </a:lnTo>
                    <a:lnTo>
                      <a:pt x="234" y="19"/>
                    </a:lnTo>
                    <a:lnTo>
                      <a:pt x="237" y="22"/>
                    </a:lnTo>
                    <a:lnTo>
                      <a:pt x="237" y="24"/>
                    </a:lnTo>
                    <a:lnTo>
                      <a:pt x="240" y="27"/>
                    </a:lnTo>
                    <a:lnTo>
                      <a:pt x="240" y="31"/>
                    </a:lnTo>
                    <a:lnTo>
                      <a:pt x="241" y="35"/>
                    </a:lnTo>
                    <a:lnTo>
                      <a:pt x="241" y="38"/>
                    </a:lnTo>
                    <a:lnTo>
                      <a:pt x="241" y="43"/>
                    </a:lnTo>
                    <a:lnTo>
                      <a:pt x="280" y="189"/>
                    </a:lnTo>
                    <a:lnTo>
                      <a:pt x="280" y="193"/>
                    </a:lnTo>
                    <a:lnTo>
                      <a:pt x="280" y="196"/>
                    </a:lnTo>
                    <a:lnTo>
                      <a:pt x="280" y="201"/>
                    </a:lnTo>
                    <a:lnTo>
                      <a:pt x="280" y="202"/>
                    </a:lnTo>
                    <a:lnTo>
                      <a:pt x="277" y="205"/>
                    </a:lnTo>
                    <a:lnTo>
                      <a:pt x="276" y="208"/>
                    </a:lnTo>
                    <a:lnTo>
                      <a:pt x="273" y="209"/>
                    </a:lnTo>
                    <a:lnTo>
                      <a:pt x="271" y="212"/>
                    </a:lnTo>
                    <a:lnTo>
                      <a:pt x="268" y="214"/>
                    </a:lnTo>
                    <a:lnTo>
                      <a:pt x="265" y="214"/>
                    </a:lnTo>
                    <a:lnTo>
                      <a:pt x="261" y="214"/>
                    </a:lnTo>
                    <a:lnTo>
                      <a:pt x="258" y="214"/>
                    </a:lnTo>
                    <a:lnTo>
                      <a:pt x="256" y="214"/>
                    </a:lnTo>
                    <a:lnTo>
                      <a:pt x="253" y="214"/>
                    </a:lnTo>
                    <a:lnTo>
                      <a:pt x="252" y="212"/>
                    </a:lnTo>
                    <a:lnTo>
                      <a:pt x="249" y="212"/>
                    </a:lnTo>
                    <a:lnTo>
                      <a:pt x="246" y="209"/>
                    </a:lnTo>
                    <a:lnTo>
                      <a:pt x="244" y="208"/>
                    </a:lnTo>
                    <a:lnTo>
                      <a:pt x="241" y="205"/>
                    </a:lnTo>
                    <a:lnTo>
                      <a:pt x="241" y="202"/>
                    </a:lnTo>
                    <a:lnTo>
                      <a:pt x="240" y="201"/>
                    </a:lnTo>
                    <a:lnTo>
                      <a:pt x="202" y="71"/>
                    </a:lnTo>
                    <a:lnTo>
                      <a:pt x="190" y="71"/>
                    </a:lnTo>
                    <a:lnTo>
                      <a:pt x="253" y="310"/>
                    </a:lnTo>
                    <a:lnTo>
                      <a:pt x="202" y="310"/>
                    </a:lnTo>
                    <a:lnTo>
                      <a:pt x="202" y="479"/>
                    </a:lnTo>
                    <a:lnTo>
                      <a:pt x="202" y="484"/>
                    </a:lnTo>
                    <a:lnTo>
                      <a:pt x="202" y="487"/>
                    </a:lnTo>
                    <a:lnTo>
                      <a:pt x="201" y="488"/>
                    </a:lnTo>
                    <a:lnTo>
                      <a:pt x="198" y="494"/>
                    </a:lnTo>
                    <a:lnTo>
                      <a:pt x="196" y="496"/>
                    </a:lnTo>
                    <a:lnTo>
                      <a:pt x="196" y="499"/>
                    </a:lnTo>
                    <a:lnTo>
                      <a:pt x="190" y="499"/>
                    </a:lnTo>
                    <a:lnTo>
                      <a:pt x="189" y="500"/>
                    </a:lnTo>
                    <a:lnTo>
                      <a:pt x="186" y="503"/>
                    </a:lnTo>
                    <a:lnTo>
                      <a:pt x="184" y="503"/>
                    </a:lnTo>
                    <a:lnTo>
                      <a:pt x="181" y="503"/>
                    </a:lnTo>
                    <a:lnTo>
                      <a:pt x="178" y="503"/>
                    </a:lnTo>
                    <a:lnTo>
                      <a:pt x="174" y="503"/>
                    </a:lnTo>
                    <a:lnTo>
                      <a:pt x="171" y="503"/>
                    </a:lnTo>
                    <a:lnTo>
                      <a:pt x="169" y="500"/>
                    </a:lnTo>
                    <a:lnTo>
                      <a:pt x="166" y="500"/>
                    </a:lnTo>
                    <a:lnTo>
                      <a:pt x="165" y="499"/>
                    </a:lnTo>
                    <a:lnTo>
                      <a:pt x="162" y="496"/>
                    </a:lnTo>
                    <a:lnTo>
                      <a:pt x="159" y="494"/>
                    </a:lnTo>
                    <a:lnTo>
                      <a:pt x="157" y="494"/>
                    </a:lnTo>
                    <a:lnTo>
                      <a:pt x="157" y="488"/>
                    </a:lnTo>
                    <a:lnTo>
                      <a:pt x="154" y="487"/>
                    </a:lnTo>
                    <a:lnTo>
                      <a:pt x="154" y="484"/>
                    </a:lnTo>
                    <a:lnTo>
                      <a:pt x="153" y="481"/>
                    </a:lnTo>
                    <a:lnTo>
                      <a:pt x="153" y="479"/>
                    </a:lnTo>
                    <a:lnTo>
                      <a:pt x="153" y="313"/>
                    </a:lnTo>
                    <a:lnTo>
                      <a:pt x="127" y="313"/>
                    </a:lnTo>
                    <a:lnTo>
                      <a:pt x="127" y="479"/>
                    </a:lnTo>
                    <a:lnTo>
                      <a:pt x="127" y="481"/>
                    </a:lnTo>
                    <a:lnTo>
                      <a:pt x="127" y="484"/>
                    </a:lnTo>
                    <a:lnTo>
                      <a:pt x="126" y="487"/>
                    </a:lnTo>
                    <a:lnTo>
                      <a:pt x="126" y="488"/>
                    </a:lnTo>
                    <a:lnTo>
                      <a:pt x="123" y="494"/>
                    </a:lnTo>
                    <a:lnTo>
                      <a:pt x="121" y="496"/>
                    </a:lnTo>
                    <a:lnTo>
                      <a:pt x="118" y="499"/>
                    </a:lnTo>
                    <a:lnTo>
                      <a:pt x="115" y="499"/>
                    </a:lnTo>
                    <a:lnTo>
                      <a:pt x="114" y="500"/>
                    </a:lnTo>
                    <a:lnTo>
                      <a:pt x="111" y="503"/>
                    </a:lnTo>
                    <a:lnTo>
                      <a:pt x="109" y="503"/>
                    </a:lnTo>
                    <a:lnTo>
                      <a:pt x="106" y="503"/>
                    </a:lnTo>
                    <a:lnTo>
                      <a:pt x="102" y="503"/>
                    </a:lnTo>
                    <a:lnTo>
                      <a:pt x="99" y="503"/>
                    </a:lnTo>
                    <a:lnTo>
                      <a:pt x="96" y="503"/>
                    </a:lnTo>
                    <a:lnTo>
                      <a:pt x="94" y="500"/>
                    </a:lnTo>
                    <a:lnTo>
                      <a:pt x="91" y="500"/>
                    </a:lnTo>
                    <a:lnTo>
                      <a:pt x="90" y="499"/>
                    </a:lnTo>
                    <a:lnTo>
                      <a:pt x="87" y="499"/>
                    </a:lnTo>
                    <a:lnTo>
                      <a:pt x="84" y="496"/>
                    </a:lnTo>
                    <a:lnTo>
                      <a:pt x="82" y="494"/>
                    </a:lnTo>
                    <a:lnTo>
                      <a:pt x="79" y="491"/>
                    </a:lnTo>
                    <a:lnTo>
                      <a:pt x="79" y="488"/>
                    </a:lnTo>
                    <a:lnTo>
                      <a:pt x="78" y="484"/>
                    </a:lnTo>
                    <a:lnTo>
                      <a:pt x="78" y="481"/>
                    </a:lnTo>
                    <a:lnTo>
                      <a:pt x="78" y="479"/>
                    </a:lnTo>
                    <a:lnTo>
                      <a:pt x="78" y="313"/>
                    </a:lnTo>
                    <a:lnTo>
                      <a:pt x="28" y="313"/>
                    </a:lnTo>
                    <a:lnTo>
                      <a:pt x="90" y="71"/>
                    </a:lnTo>
                    <a:lnTo>
                      <a:pt x="78" y="71"/>
                    </a:lnTo>
                    <a:lnTo>
                      <a:pt x="40" y="202"/>
                    </a:lnTo>
                    <a:lnTo>
                      <a:pt x="39" y="205"/>
                    </a:lnTo>
                    <a:lnTo>
                      <a:pt x="39" y="209"/>
                    </a:lnTo>
                    <a:lnTo>
                      <a:pt x="36" y="212"/>
                    </a:lnTo>
                    <a:lnTo>
                      <a:pt x="34" y="214"/>
                    </a:lnTo>
                    <a:lnTo>
                      <a:pt x="31" y="217"/>
                    </a:lnTo>
                    <a:lnTo>
                      <a:pt x="28" y="217"/>
                    </a:lnTo>
                    <a:lnTo>
                      <a:pt x="27" y="220"/>
                    </a:lnTo>
                    <a:lnTo>
                      <a:pt x="22" y="220"/>
                    </a:lnTo>
                    <a:lnTo>
                      <a:pt x="19" y="220"/>
                    </a:lnTo>
                    <a:lnTo>
                      <a:pt x="16" y="220"/>
                    </a:lnTo>
                    <a:lnTo>
                      <a:pt x="15" y="220"/>
                    </a:lnTo>
                    <a:lnTo>
                      <a:pt x="9" y="217"/>
                    </a:lnTo>
                    <a:lnTo>
                      <a:pt x="7" y="214"/>
                    </a:lnTo>
                    <a:lnTo>
                      <a:pt x="4" y="212"/>
                    </a:lnTo>
                    <a:lnTo>
                      <a:pt x="3" y="208"/>
                    </a:lnTo>
                    <a:lnTo>
                      <a:pt x="0" y="205"/>
                    </a:lnTo>
                    <a:lnTo>
                      <a:pt x="0" y="202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0" y="193"/>
                    </a:lnTo>
                    <a:lnTo>
                      <a:pt x="39" y="40"/>
                    </a:lnTo>
                    <a:lnTo>
                      <a:pt x="40" y="38"/>
                    </a:lnTo>
                    <a:lnTo>
                      <a:pt x="40" y="34"/>
                    </a:lnTo>
                    <a:lnTo>
                      <a:pt x="40" y="31"/>
                    </a:lnTo>
                    <a:lnTo>
                      <a:pt x="43" y="28"/>
                    </a:lnTo>
                    <a:lnTo>
                      <a:pt x="43" y="27"/>
                    </a:lnTo>
                    <a:lnTo>
                      <a:pt x="43" y="24"/>
                    </a:lnTo>
                    <a:lnTo>
                      <a:pt x="46" y="19"/>
                    </a:lnTo>
                    <a:lnTo>
                      <a:pt x="48" y="16"/>
                    </a:lnTo>
                    <a:lnTo>
                      <a:pt x="51" y="15"/>
                    </a:lnTo>
                    <a:lnTo>
                      <a:pt x="52" y="12"/>
                    </a:lnTo>
                    <a:lnTo>
                      <a:pt x="55" y="9"/>
                    </a:lnTo>
                    <a:lnTo>
                      <a:pt x="58" y="7"/>
                    </a:lnTo>
                    <a:lnTo>
                      <a:pt x="60" y="4"/>
                    </a:lnTo>
                    <a:lnTo>
                      <a:pt x="63" y="3"/>
                    </a:lnTo>
                    <a:lnTo>
                      <a:pt x="67" y="3"/>
                    </a:lnTo>
                    <a:lnTo>
                      <a:pt x="72" y="0"/>
                    </a:lnTo>
                    <a:lnTo>
                      <a:pt x="78" y="0"/>
                    </a:lnTo>
                  </a:path>
                </a:pathLst>
              </a:custGeom>
              <a:gradFill rotWithShape="0">
                <a:gsLst>
                  <a:gs pos="0">
                    <a:srgbClr val="DBBBF3">
                      <a:alpha val="100000"/>
                    </a:srgbClr>
                  </a:gs>
                  <a:gs pos="100000">
                    <a:srgbClr val="9234DB">
                      <a:alpha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>
                    <a:alpha val="10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</p:grpSp>
      </p:grpSp>
      <p:grpSp>
        <p:nvGrpSpPr>
          <p:cNvPr id="18439" name="Group 31"/>
          <p:cNvGrpSpPr/>
          <p:nvPr/>
        </p:nvGrpSpPr>
        <p:grpSpPr>
          <a:xfrm>
            <a:off x="4819650" y="3088640"/>
            <a:ext cx="2371725" cy="1414463"/>
            <a:chOff x="1373" y="968"/>
            <a:chExt cx="1494" cy="891"/>
          </a:xfrm>
        </p:grpSpPr>
        <p:grpSp>
          <p:nvGrpSpPr>
            <p:cNvPr id="18442" name="Group 32"/>
            <p:cNvGrpSpPr/>
            <p:nvPr/>
          </p:nvGrpSpPr>
          <p:grpSpPr>
            <a:xfrm>
              <a:off x="1747" y="1233"/>
              <a:ext cx="281" cy="626"/>
              <a:chOff x="1807" y="3198"/>
              <a:chExt cx="281" cy="626"/>
            </a:xfrm>
          </p:grpSpPr>
          <p:sp>
            <p:nvSpPr>
              <p:cNvPr id="18451" name="Oval 33"/>
              <p:cNvSpPr/>
              <p:nvPr/>
            </p:nvSpPr>
            <p:spPr>
              <a:xfrm>
                <a:off x="1899" y="3198"/>
                <a:ext cx="95" cy="102"/>
              </a:xfrm>
              <a:prstGeom prst="ellipse">
                <a:avLst/>
              </a:prstGeom>
              <a:gradFill rotWithShape="0">
                <a:gsLst>
                  <a:gs pos="0">
                    <a:srgbClr val="FCA8D9"/>
                  </a:gs>
                  <a:gs pos="100000">
                    <a:srgbClr val="F95AB7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/>
                </a:outerShdw>
              </a:effectLst>
            </p:spPr>
            <p:txBody>
              <a:bodyPr/>
              <a:p>
                <a:pPr lvl="0"/>
                <a:endParaRPr lang="en-US" altLang="en-US" dirty="0">
                  <a:latin typeface="Times New Roman" panose="02020603050405020304" pitchFamily="18" charset="0"/>
                  <a:ea typeface="新細明體" panose="02020500000000000000" charset="-120"/>
                </a:endParaRPr>
              </a:p>
            </p:txBody>
          </p:sp>
          <p:sp>
            <p:nvSpPr>
              <p:cNvPr id="18452" name="Freeform 34"/>
              <p:cNvSpPr/>
              <p:nvPr/>
            </p:nvSpPr>
            <p:spPr>
              <a:xfrm>
                <a:off x="1807" y="3320"/>
                <a:ext cx="281" cy="504"/>
              </a:xfrm>
              <a:custGeom>
                <a:avLst/>
                <a:gdLst/>
                <a:ahLst/>
                <a:cxnLst>
                  <a:cxn ang="0">
                    <a:pos x="208" y="0"/>
                  </a:cxn>
                  <a:cxn ang="0">
                    <a:pos x="217" y="3"/>
                  </a:cxn>
                  <a:cxn ang="0">
                    <a:pos x="228" y="9"/>
                  </a:cxn>
                  <a:cxn ang="0">
                    <a:pos x="232" y="16"/>
                  </a:cxn>
                  <a:cxn ang="0">
                    <a:pos x="237" y="24"/>
                  </a:cxn>
                  <a:cxn ang="0">
                    <a:pos x="241" y="35"/>
                  </a:cxn>
                  <a:cxn ang="0">
                    <a:pos x="280" y="189"/>
                  </a:cxn>
                  <a:cxn ang="0">
                    <a:pos x="280" y="201"/>
                  </a:cxn>
                  <a:cxn ang="0">
                    <a:pos x="276" y="208"/>
                  </a:cxn>
                  <a:cxn ang="0">
                    <a:pos x="268" y="214"/>
                  </a:cxn>
                  <a:cxn ang="0">
                    <a:pos x="258" y="214"/>
                  </a:cxn>
                  <a:cxn ang="0">
                    <a:pos x="252" y="212"/>
                  </a:cxn>
                  <a:cxn ang="0">
                    <a:pos x="244" y="208"/>
                  </a:cxn>
                  <a:cxn ang="0">
                    <a:pos x="240" y="201"/>
                  </a:cxn>
                  <a:cxn ang="0">
                    <a:pos x="253" y="310"/>
                  </a:cxn>
                  <a:cxn ang="0">
                    <a:pos x="202" y="484"/>
                  </a:cxn>
                  <a:cxn ang="0">
                    <a:pos x="198" y="494"/>
                  </a:cxn>
                  <a:cxn ang="0">
                    <a:pos x="190" y="499"/>
                  </a:cxn>
                  <a:cxn ang="0">
                    <a:pos x="184" y="503"/>
                  </a:cxn>
                  <a:cxn ang="0">
                    <a:pos x="174" y="503"/>
                  </a:cxn>
                  <a:cxn ang="0">
                    <a:pos x="166" y="500"/>
                  </a:cxn>
                  <a:cxn ang="0">
                    <a:pos x="159" y="494"/>
                  </a:cxn>
                  <a:cxn ang="0">
                    <a:pos x="154" y="487"/>
                  </a:cxn>
                  <a:cxn ang="0">
                    <a:pos x="153" y="479"/>
                  </a:cxn>
                  <a:cxn ang="0">
                    <a:pos x="127" y="479"/>
                  </a:cxn>
                  <a:cxn ang="0">
                    <a:pos x="126" y="487"/>
                  </a:cxn>
                  <a:cxn ang="0">
                    <a:pos x="121" y="496"/>
                  </a:cxn>
                  <a:cxn ang="0">
                    <a:pos x="114" y="500"/>
                  </a:cxn>
                  <a:cxn ang="0">
                    <a:pos x="106" y="503"/>
                  </a:cxn>
                  <a:cxn ang="0">
                    <a:pos x="96" y="503"/>
                  </a:cxn>
                  <a:cxn ang="0">
                    <a:pos x="90" y="499"/>
                  </a:cxn>
                  <a:cxn ang="0">
                    <a:pos x="82" y="494"/>
                  </a:cxn>
                  <a:cxn ang="0">
                    <a:pos x="78" y="484"/>
                  </a:cxn>
                  <a:cxn ang="0">
                    <a:pos x="78" y="313"/>
                  </a:cxn>
                  <a:cxn ang="0">
                    <a:pos x="78" y="71"/>
                  </a:cxn>
                  <a:cxn ang="0">
                    <a:pos x="39" y="209"/>
                  </a:cxn>
                  <a:cxn ang="0">
                    <a:pos x="31" y="217"/>
                  </a:cxn>
                  <a:cxn ang="0">
                    <a:pos x="22" y="220"/>
                  </a:cxn>
                  <a:cxn ang="0">
                    <a:pos x="15" y="220"/>
                  </a:cxn>
                  <a:cxn ang="0">
                    <a:pos x="4" y="212"/>
                  </a:cxn>
                  <a:cxn ang="0">
                    <a:pos x="0" y="202"/>
                  </a:cxn>
                  <a:cxn ang="0">
                    <a:pos x="0" y="196"/>
                  </a:cxn>
                  <a:cxn ang="0">
                    <a:pos x="40" y="38"/>
                  </a:cxn>
                  <a:cxn ang="0">
                    <a:pos x="43" y="28"/>
                  </a:cxn>
                  <a:cxn ang="0">
                    <a:pos x="46" y="19"/>
                  </a:cxn>
                  <a:cxn ang="0">
                    <a:pos x="52" y="12"/>
                  </a:cxn>
                  <a:cxn ang="0">
                    <a:pos x="60" y="4"/>
                  </a:cxn>
                  <a:cxn ang="0">
                    <a:pos x="72" y="0"/>
                  </a:cxn>
                </a:cxnLst>
                <a:pathLst>
                  <a:path w="281" h="504">
                    <a:moveTo>
                      <a:pt x="78" y="0"/>
                    </a:moveTo>
                    <a:lnTo>
                      <a:pt x="205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4" y="3"/>
                    </a:lnTo>
                    <a:lnTo>
                      <a:pt x="217" y="3"/>
                    </a:lnTo>
                    <a:lnTo>
                      <a:pt x="220" y="4"/>
                    </a:lnTo>
                    <a:lnTo>
                      <a:pt x="222" y="7"/>
                    </a:lnTo>
                    <a:lnTo>
                      <a:pt x="228" y="9"/>
                    </a:lnTo>
                    <a:lnTo>
                      <a:pt x="229" y="12"/>
                    </a:lnTo>
                    <a:lnTo>
                      <a:pt x="229" y="15"/>
                    </a:lnTo>
                    <a:lnTo>
                      <a:pt x="232" y="16"/>
                    </a:lnTo>
                    <a:lnTo>
                      <a:pt x="234" y="19"/>
                    </a:lnTo>
                    <a:lnTo>
                      <a:pt x="237" y="22"/>
                    </a:lnTo>
                    <a:lnTo>
                      <a:pt x="237" y="24"/>
                    </a:lnTo>
                    <a:lnTo>
                      <a:pt x="240" y="27"/>
                    </a:lnTo>
                    <a:lnTo>
                      <a:pt x="240" y="31"/>
                    </a:lnTo>
                    <a:lnTo>
                      <a:pt x="241" y="35"/>
                    </a:lnTo>
                    <a:lnTo>
                      <a:pt x="241" y="38"/>
                    </a:lnTo>
                    <a:lnTo>
                      <a:pt x="241" y="43"/>
                    </a:lnTo>
                    <a:lnTo>
                      <a:pt x="280" y="189"/>
                    </a:lnTo>
                    <a:lnTo>
                      <a:pt x="280" y="193"/>
                    </a:lnTo>
                    <a:lnTo>
                      <a:pt x="280" y="196"/>
                    </a:lnTo>
                    <a:lnTo>
                      <a:pt x="280" y="201"/>
                    </a:lnTo>
                    <a:lnTo>
                      <a:pt x="280" y="202"/>
                    </a:lnTo>
                    <a:lnTo>
                      <a:pt x="277" y="205"/>
                    </a:lnTo>
                    <a:lnTo>
                      <a:pt x="276" y="208"/>
                    </a:lnTo>
                    <a:lnTo>
                      <a:pt x="273" y="209"/>
                    </a:lnTo>
                    <a:lnTo>
                      <a:pt x="271" y="212"/>
                    </a:lnTo>
                    <a:lnTo>
                      <a:pt x="268" y="214"/>
                    </a:lnTo>
                    <a:lnTo>
                      <a:pt x="265" y="214"/>
                    </a:lnTo>
                    <a:lnTo>
                      <a:pt x="261" y="214"/>
                    </a:lnTo>
                    <a:lnTo>
                      <a:pt x="258" y="214"/>
                    </a:lnTo>
                    <a:lnTo>
                      <a:pt x="256" y="214"/>
                    </a:lnTo>
                    <a:lnTo>
                      <a:pt x="253" y="214"/>
                    </a:lnTo>
                    <a:lnTo>
                      <a:pt x="252" y="212"/>
                    </a:lnTo>
                    <a:lnTo>
                      <a:pt x="249" y="212"/>
                    </a:lnTo>
                    <a:lnTo>
                      <a:pt x="246" y="209"/>
                    </a:lnTo>
                    <a:lnTo>
                      <a:pt x="244" y="208"/>
                    </a:lnTo>
                    <a:lnTo>
                      <a:pt x="241" y="205"/>
                    </a:lnTo>
                    <a:lnTo>
                      <a:pt x="241" y="202"/>
                    </a:lnTo>
                    <a:lnTo>
                      <a:pt x="240" y="201"/>
                    </a:lnTo>
                    <a:lnTo>
                      <a:pt x="202" y="71"/>
                    </a:lnTo>
                    <a:lnTo>
                      <a:pt x="190" y="71"/>
                    </a:lnTo>
                    <a:lnTo>
                      <a:pt x="253" y="310"/>
                    </a:lnTo>
                    <a:lnTo>
                      <a:pt x="202" y="310"/>
                    </a:lnTo>
                    <a:lnTo>
                      <a:pt x="202" y="479"/>
                    </a:lnTo>
                    <a:lnTo>
                      <a:pt x="202" y="484"/>
                    </a:lnTo>
                    <a:lnTo>
                      <a:pt x="202" y="487"/>
                    </a:lnTo>
                    <a:lnTo>
                      <a:pt x="201" y="488"/>
                    </a:lnTo>
                    <a:lnTo>
                      <a:pt x="198" y="494"/>
                    </a:lnTo>
                    <a:lnTo>
                      <a:pt x="196" y="496"/>
                    </a:lnTo>
                    <a:lnTo>
                      <a:pt x="196" y="499"/>
                    </a:lnTo>
                    <a:lnTo>
                      <a:pt x="190" y="499"/>
                    </a:lnTo>
                    <a:lnTo>
                      <a:pt x="189" y="500"/>
                    </a:lnTo>
                    <a:lnTo>
                      <a:pt x="186" y="503"/>
                    </a:lnTo>
                    <a:lnTo>
                      <a:pt x="184" y="503"/>
                    </a:lnTo>
                    <a:lnTo>
                      <a:pt x="181" y="503"/>
                    </a:lnTo>
                    <a:lnTo>
                      <a:pt x="178" y="503"/>
                    </a:lnTo>
                    <a:lnTo>
                      <a:pt x="174" y="503"/>
                    </a:lnTo>
                    <a:lnTo>
                      <a:pt x="171" y="503"/>
                    </a:lnTo>
                    <a:lnTo>
                      <a:pt x="169" y="500"/>
                    </a:lnTo>
                    <a:lnTo>
                      <a:pt x="166" y="500"/>
                    </a:lnTo>
                    <a:lnTo>
                      <a:pt x="165" y="499"/>
                    </a:lnTo>
                    <a:lnTo>
                      <a:pt x="162" y="496"/>
                    </a:lnTo>
                    <a:lnTo>
                      <a:pt x="159" y="494"/>
                    </a:lnTo>
                    <a:lnTo>
                      <a:pt x="157" y="494"/>
                    </a:lnTo>
                    <a:lnTo>
                      <a:pt x="157" y="488"/>
                    </a:lnTo>
                    <a:lnTo>
                      <a:pt x="154" y="487"/>
                    </a:lnTo>
                    <a:lnTo>
                      <a:pt x="154" y="484"/>
                    </a:lnTo>
                    <a:lnTo>
                      <a:pt x="153" y="481"/>
                    </a:lnTo>
                    <a:lnTo>
                      <a:pt x="153" y="479"/>
                    </a:lnTo>
                    <a:lnTo>
                      <a:pt x="153" y="313"/>
                    </a:lnTo>
                    <a:lnTo>
                      <a:pt x="127" y="313"/>
                    </a:lnTo>
                    <a:lnTo>
                      <a:pt x="127" y="479"/>
                    </a:lnTo>
                    <a:lnTo>
                      <a:pt x="127" y="481"/>
                    </a:lnTo>
                    <a:lnTo>
                      <a:pt x="127" y="484"/>
                    </a:lnTo>
                    <a:lnTo>
                      <a:pt x="126" y="487"/>
                    </a:lnTo>
                    <a:lnTo>
                      <a:pt x="126" y="488"/>
                    </a:lnTo>
                    <a:lnTo>
                      <a:pt x="123" y="494"/>
                    </a:lnTo>
                    <a:lnTo>
                      <a:pt x="121" y="496"/>
                    </a:lnTo>
                    <a:lnTo>
                      <a:pt x="118" y="499"/>
                    </a:lnTo>
                    <a:lnTo>
                      <a:pt x="115" y="499"/>
                    </a:lnTo>
                    <a:lnTo>
                      <a:pt x="114" y="500"/>
                    </a:lnTo>
                    <a:lnTo>
                      <a:pt x="111" y="503"/>
                    </a:lnTo>
                    <a:lnTo>
                      <a:pt x="109" y="503"/>
                    </a:lnTo>
                    <a:lnTo>
                      <a:pt x="106" y="503"/>
                    </a:lnTo>
                    <a:lnTo>
                      <a:pt x="102" y="503"/>
                    </a:lnTo>
                    <a:lnTo>
                      <a:pt x="99" y="503"/>
                    </a:lnTo>
                    <a:lnTo>
                      <a:pt x="96" y="503"/>
                    </a:lnTo>
                    <a:lnTo>
                      <a:pt x="94" y="500"/>
                    </a:lnTo>
                    <a:lnTo>
                      <a:pt x="91" y="500"/>
                    </a:lnTo>
                    <a:lnTo>
                      <a:pt x="90" y="499"/>
                    </a:lnTo>
                    <a:lnTo>
                      <a:pt x="87" y="499"/>
                    </a:lnTo>
                    <a:lnTo>
                      <a:pt x="84" y="496"/>
                    </a:lnTo>
                    <a:lnTo>
                      <a:pt x="82" y="494"/>
                    </a:lnTo>
                    <a:lnTo>
                      <a:pt x="79" y="491"/>
                    </a:lnTo>
                    <a:lnTo>
                      <a:pt x="79" y="488"/>
                    </a:lnTo>
                    <a:lnTo>
                      <a:pt x="78" y="484"/>
                    </a:lnTo>
                    <a:lnTo>
                      <a:pt x="78" y="481"/>
                    </a:lnTo>
                    <a:lnTo>
                      <a:pt x="78" y="479"/>
                    </a:lnTo>
                    <a:lnTo>
                      <a:pt x="78" y="313"/>
                    </a:lnTo>
                    <a:lnTo>
                      <a:pt x="28" y="313"/>
                    </a:lnTo>
                    <a:lnTo>
                      <a:pt x="90" y="71"/>
                    </a:lnTo>
                    <a:lnTo>
                      <a:pt x="78" y="71"/>
                    </a:lnTo>
                    <a:lnTo>
                      <a:pt x="40" y="202"/>
                    </a:lnTo>
                    <a:lnTo>
                      <a:pt x="39" y="205"/>
                    </a:lnTo>
                    <a:lnTo>
                      <a:pt x="39" y="209"/>
                    </a:lnTo>
                    <a:lnTo>
                      <a:pt x="36" y="212"/>
                    </a:lnTo>
                    <a:lnTo>
                      <a:pt x="34" y="214"/>
                    </a:lnTo>
                    <a:lnTo>
                      <a:pt x="31" y="217"/>
                    </a:lnTo>
                    <a:lnTo>
                      <a:pt x="28" y="217"/>
                    </a:lnTo>
                    <a:lnTo>
                      <a:pt x="27" y="220"/>
                    </a:lnTo>
                    <a:lnTo>
                      <a:pt x="22" y="220"/>
                    </a:lnTo>
                    <a:lnTo>
                      <a:pt x="19" y="220"/>
                    </a:lnTo>
                    <a:lnTo>
                      <a:pt x="16" y="220"/>
                    </a:lnTo>
                    <a:lnTo>
                      <a:pt x="15" y="220"/>
                    </a:lnTo>
                    <a:lnTo>
                      <a:pt x="9" y="217"/>
                    </a:lnTo>
                    <a:lnTo>
                      <a:pt x="7" y="214"/>
                    </a:lnTo>
                    <a:lnTo>
                      <a:pt x="4" y="212"/>
                    </a:lnTo>
                    <a:lnTo>
                      <a:pt x="3" y="208"/>
                    </a:lnTo>
                    <a:lnTo>
                      <a:pt x="0" y="205"/>
                    </a:lnTo>
                    <a:lnTo>
                      <a:pt x="0" y="202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0" y="193"/>
                    </a:lnTo>
                    <a:lnTo>
                      <a:pt x="39" y="40"/>
                    </a:lnTo>
                    <a:lnTo>
                      <a:pt x="40" y="38"/>
                    </a:lnTo>
                    <a:lnTo>
                      <a:pt x="40" y="34"/>
                    </a:lnTo>
                    <a:lnTo>
                      <a:pt x="40" y="31"/>
                    </a:lnTo>
                    <a:lnTo>
                      <a:pt x="43" y="28"/>
                    </a:lnTo>
                    <a:lnTo>
                      <a:pt x="43" y="27"/>
                    </a:lnTo>
                    <a:lnTo>
                      <a:pt x="43" y="24"/>
                    </a:lnTo>
                    <a:lnTo>
                      <a:pt x="46" y="19"/>
                    </a:lnTo>
                    <a:lnTo>
                      <a:pt x="48" y="16"/>
                    </a:lnTo>
                    <a:lnTo>
                      <a:pt x="51" y="15"/>
                    </a:lnTo>
                    <a:lnTo>
                      <a:pt x="52" y="12"/>
                    </a:lnTo>
                    <a:lnTo>
                      <a:pt x="55" y="9"/>
                    </a:lnTo>
                    <a:lnTo>
                      <a:pt x="58" y="7"/>
                    </a:lnTo>
                    <a:lnTo>
                      <a:pt x="60" y="4"/>
                    </a:lnTo>
                    <a:lnTo>
                      <a:pt x="63" y="3"/>
                    </a:lnTo>
                    <a:lnTo>
                      <a:pt x="67" y="3"/>
                    </a:lnTo>
                    <a:lnTo>
                      <a:pt x="72" y="0"/>
                    </a:lnTo>
                    <a:lnTo>
                      <a:pt x="78" y="0"/>
                    </a:lnTo>
                  </a:path>
                </a:pathLst>
              </a:custGeom>
              <a:gradFill rotWithShape="0">
                <a:gsLst>
                  <a:gs pos="0">
                    <a:srgbClr val="FCA8D9">
                      <a:alpha val="100000"/>
                    </a:srgbClr>
                  </a:gs>
                  <a:gs pos="100000">
                    <a:srgbClr val="F95AB7">
                      <a:alpha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outerShdw dist="35921" dir="2699999" algn="ctr" rotWithShape="0">
                  <a:schemeClr val="tx1">
                    <a:alpha val="100000"/>
                  </a:schemeClr>
                </a:outerShdw>
              </a:effectLst>
            </p:spPr>
            <p:txBody>
              <a:bodyPr/>
              <a:p>
                <a:endParaRPr lang="zh-TW" altLang="en-US"/>
              </a:p>
            </p:txBody>
          </p:sp>
        </p:grpSp>
        <p:sp>
          <p:nvSpPr>
            <p:cNvPr id="18443" name="Oval 35"/>
            <p:cNvSpPr/>
            <p:nvPr/>
          </p:nvSpPr>
          <p:spPr>
            <a:xfrm>
              <a:off x="2079" y="968"/>
              <a:ext cx="99" cy="101"/>
            </a:xfrm>
            <a:prstGeom prst="ellipse">
              <a:avLst/>
            </a:prstGeom>
            <a:gradFill rotWithShape="0">
              <a:gsLst>
                <a:gs pos="0">
                  <a:srgbClr val="FCA8D9"/>
                </a:gs>
                <a:gs pos="100000">
                  <a:srgbClr val="F95AB7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 wrap="none" anchor="ctr"/>
            <a:p>
              <a:pPr lvl="0"/>
              <a:endParaRPr lang="en-US" altLang="en-US" dirty="0">
                <a:latin typeface="Times New Roman" panose="02020603050405020304" pitchFamily="18" charset="0"/>
                <a:ea typeface="新細明體" panose="02020500000000000000" charset="-120"/>
              </a:endParaRPr>
            </a:p>
          </p:txBody>
        </p:sp>
        <p:sp>
          <p:nvSpPr>
            <p:cNvPr id="18444" name="Freeform 36"/>
            <p:cNvSpPr/>
            <p:nvPr/>
          </p:nvSpPr>
          <p:spPr>
            <a:xfrm>
              <a:off x="2013" y="1083"/>
              <a:ext cx="238" cy="496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95" y="3"/>
                </a:cxn>
                <a:cxn ang="0">
                  <a:pos x="204" y="4"/>
                </a:cxn>
                <a:cxn ang="0">
                  <a:pos x="212" y="9"/>
                </a:cxn>
                <a:cxn ang="0">
                  <a:pos x="224" y="13"/>
                </a:cxn>
                <a:cxn ang="0">
                  <a:pos x="230" y="24"/>
                </a:cxn>
                <a:cxn ang="0">
                  <a:pos x="237" y="34"/>
                </a:cxn>
                <a:cxn ang="0">
                  <a:pos x="237" y="226"/>
                </a:cxn>
                <a:cxn ang="0">
                  <a:pos x="234" y="232"/>
                </a:cxn>
                <a:cxn ang="0">
                  <a:pos x="230" y="239"/>
                </a:cxn>
                <a:cxn ang="0">
                  <a:pos x="221" y="242"/>
                </a:cxn>
                <a:cxn ang="0">
                  <a:pos x="212" y="244"/>
                </a:cxn>
                <a:cxn ang="0">
                  <a:pos x="204" y="242"/>
                </a:cxn>
                <a:cxn ang="0">
                  <a:pos x="200" y="235"/>
                </a:cxn>
                <a:cxn ang="0">
                  <a:pos x="195" y="230"/>
                </a:cxn>
                <a:cxn ang="0">
                  <a:pos x="195" y="84"/>
                </a:cxn>
                <a:cxn ang="0">
                  <a:pos x="182" y="471"/>
                </a:cxn>
                <a:cxn ang="0">
                  <a:pos x="177" y="483"/>
                </a:cxn>
                <a:cxn ang="0">
                  <a:pos x="170" y="491"/>
                </a:cxn>
                <a:cxn ang="0">
                  <a:pos x="161" y="495"/>
                </a:cxn>
                <a:cxn ang="0">
                  <a:pos x="152" y="495"/>
                </a:cxn>
                <a:cxn ang="0">
                  <a:pos x="140" y="492"/>
                </a:cxn>
                <a:cxn ang="0">
                  <a:pos x="132" y="486"/>
                </a:cxn>
                <a:cxn ang="0">
                  <a:pos x="128" y="479"/>
                </a:cxn>
                <a:cxn ang="0">
                  <a:pos x="126" y="470"/>
                </a:cxn>
                <a:cxn ang="0">
                  <a:pos x="111" y="470"/>
                </a:cxn>
                <a:cxn ang="0">
                  <a:pos x="107" y="479"/>
                </a:cxn>
                <a:cxn ang="0">
                  <a:pos x="101" y="491"/>
                </a:cxn>
                <a:cxn ang="0">
                  <a:pos x="89" y="495"/>
                </a:cxn>
                <a:cxn ang="0">
                  <a:pos x="77" y="495"/>
                </a:cxn>
                <a:cxn ang="0">
                  <a:pos x="69" y="491"/>
                </a:cxn>
                <a:cxn ang="0">
                  <a:pos x="60" y="486"/>
                </a:cxn>
                <a:cxn ang="0">
                  <a:pos x="56" y="477"/>
                </a:cxn>
                <a:cxn ang="0">
                  <a:pos x="56" y="84"/>
                </a:cxn>
                <a:cxn ang="0">
                  <a:pos x="42" y="227"/>
                </a:cxn>
                <a:cxn ang="0">
                  <a:pos x="38" y="235"/>
                </a:cxn>
                <a:cxn ang="0">
                  <a:pos x="33" y="239"/>
                </a:cxn>
                <a:cxn ang="0">
                  <a:pos x="26" y="244"/>
                </a:cxn>
                <a:cxn ang="0">
                  <a:pos x="17" y="244"/>
                </a:cxn>
                <a:cxn ang="0">
                  <a:pos x="9" y="239"/>
                </a:cxn>
                <a:cxn ang="0">
                  <a:pos x="5" y="238"/>
                </a:cxn>
                <a:cxn ang="0">
                  <a:pos x="0" y="230"/>
                </a:cxn>
                <a:cxn ang="0">
                  <a:pos x="0" y="39"/>
                </a:cxn>
                <a:cxn ang="0">
                  <a:pos x="5" y="25"/>
                </a:cxn>
                <a:cxn ang="0">
                  <a:pos x="14" y="13"/>
                </a:cxn>
                <a:cxn ang="0">
                  <a:pos x="30" y="7"/>
                </a:cxn>
                <a:cxn ang="0">
                  <a:pos x="44" y="3"/>
                </a:cxn>
              </a:cxnLst>
              <a:pathLst>
                <a:path w="238" h="496">
                  <a:moveTo>
                    <a:pt x="56" y="0"/>
                  </a:moveTo>
                  <a:lnTo>
                    <a:pt x="182" y="0"/>
                  </a:lnTo>
                  <a:lnTo>
                    <a:pt x="186" y="0"/>
                  </a:lnTo>
                  <a:lnTo>
                    <a:pt x="188" y="0"/>
                  </a:lnTo>
                  <a:lnTo>
                    <a:pt x="191" y="0"/>
                  </a:lnTo>
                  <a:lnTo>
                    <a:pt x="195" y="3"/>
                  </a:lnTo>
                  <a:lnTo>
                    <a:pt x="198" y="3"/>
                  </a:lnTo>
                  <a:lnTo>
                    <a:pt x="200" y="3"/>
                  </a:lnTo>
                  <a:lnTo>
                    <a:pt x="204" y="4"/>
                  </a:lnTo>
                  <a:lnTo>
                    <a:pt x="207" y="4"/>
                  </a:lnTo>
                  <a:lnTo>
                    <a:pt x="209" y="7"/>
                  </a:lnTo>
                  <a:lnTo>
                    <a:pt x="212" y="9"/>
                  </a:lnTo>
                  <a:lnTo>
                    <a:pt x="216" y="9"/>
                  </a:lnTo>
                  <a:lnTo>
                    <a:pt x="219" y="12"/>
                  </a:lnTo>
                  <a:lnTo>
                    <a:pt x="224" y="13"/>
                  </a:lnTo>
                  <a:lnTo>
                    <a:pt x="225" y="18"/>
                  </a:lnTo>
                  <a:lnTo>
                    <a:pt x="228" y="21"/>
                  </a:lnTo>
                  <a:lnTo>
                    <a:pt x="230" y="24"/>
                  </a:lnTo>
                  <a:lnTo>
                    <a:pt x="234" y="28"/>
                  </a:lnTo>
                  <a:lnTo>
                    <a:pt x="234" y="30"/>
                  </a:lnTo>
                  <a:lnTo>
                    <a:pt x="237" y="34"/>
                  </a:lnTo>
                  <a:lnTo>
                    <a:pt x="237" y="39"/>
                  </a:lnTo>
                  <a:lnTo>
                    <a:pt x="237" y="42"/>
                  </a:lnTo>
                  <a:lnTo>
                    <a:pt x="237" y="226"/>
                  </a:lnTo>
                  <a:lnTo>
                    <a:pt x="237" y="227"/>
                  </a:lnTo>
                  <a:lnTo>
                    <a:pt x="234" y="230"/>
                  </a:lnTo>
                  <a:lnTo>
                    <a:pt x="234" y="232"/>
                  </a:lnTo>
                  <a:lnTo>
                    <a:pt x="234" y="235"/>
                  </a:lnTo>
                  <a:lnTo>
                    <a:pt x="233" y="238"/>
                  </a:lnTo>
                  <a:lnTo>
                    <a:pt x="230" y="239"/>
                  </a:lnTo>
                  <a:lnTo>
                    <a:pt x="228" y="239"/>
                  </a:lnTo>
                  <a:lnTo>
                    <a:pt x="224" y="242"/>
                  </a:lnTo>
                  <a:lnTo>
                    <a:pt x="221" y="242"/>
                  </a:lnTo>
                  <a:lnTo>
                    <a:pt x="219" y="244"/>
                  </a:lnTo>
                  <a:lnTo>
                    <a:pt x="216" y="244"/>
                  </a:lnTo>
                  <a:lnTo>
                    <a:pt x="212" y="244"/>
                  </a:lnTo>
                  <a:lnTo>
                    <a:pt x="209" y="242"/>
                  </a:lnTo>
                  <a:lnTo>
                    <a:pt x="207" y="242"/>
                  </a:lnTo>
                  <a:lnTo>
                    <a:pt x="204" y="242"/>
                  </a:lnTo>
                  <a:lnTo>
                    <a:pt x="203" y="239"/>
                  </a:lnTo>
                  <a:lnTo>
                    <a:pt x="200" y="238"/>
                  </a:lnTo>
                  <a:lnTo>
                    <a:pt x="200" y="235"/>
                  </a:lnTo>
                  <a:lnTo>
                    <a:pt x="198" y="235"/>
                  </a:lnTo>
                  <a:lnTo>
                    <a:pt x="195" y="232"/>
                  </a:lnTo>
                  <a:lnTo>
                    <a:pt x="195" y="230"/>
                  </a:lnTo>
                  <a:lnTo>
                    <a:pt x="195" y="227"/>
                  </a:lnTo>
                  <a:lnTo>
                    <a:pt x="195" y="226"/>
                  </a:lnTo>
                  <a:lnTo>
                    <a:pt x="195" y="84"/>
                  </a:lnTo>
                  <a:lnTo>
                    <a:pt x="182" y="84"/>
                  </a:lnTo>
                  <a:lnTo>
                    <a:pt x="182" y="467"/>
                  </a:lnTo>
                  <a:lnTo>
                    <a:pt x="182" y="471"/>
                  </a:lnTo>
                  <a:lnTo>
                    <a:pt x="182" y="474"/>
                  </a:lnTo>
                  <a:lnTo>
                    <a:pt x="179" y="479"/>
                  </a:lnTo>
                  <a:lnTo>
                    <a:pt x="177" y="483"/>
                  </a:lnTo>
                  <a:lnTo>
                    <a:pt x="174" y="486"/>
                  </a:lnTo>
                  <a:lnTo>
                    <a:pt x="173" y="488"/>
                  </a:lnTo>
                  <a:lnTo>
                    <a:pt x="170" y="491"/>
                  </a:lnTo>
                  <a:lnTo>
                    <a:pt x="165" y="492"/>
                  </a:lnTo>
                  <a:lnTo>
                    <a:pt x="162" y="492"/>
                  </a:lnTo>
                  <a:lnTo>
                    <a:pt x="161" y="495"/>
                  </a:lnTo>
                  <a:lnTo>
                    <a:pt x="156" y="495"/>
                  </a:lnTo>
                  <a:lnTo>
                    <a:pt x="153" y="495"/>
                  </a:lnTo>
                  <a:lnTo>
                    <a:pt x="152" y="495"/>
                  </a:lnTo>
                  <a:lnTo>
                    <a:pt x="147" y="495"/>
                  </a:lnTo>
                  <a:lnTo>
                    <a:pt x="144" y="492"/>
                  </a:lnTo>
                  <a:lnTo>
                    <a:pt x="140" y="492"/>
                  </a:lnTo>
                  <a:lnTo>
                    <a:pt x="137" y="491"/>
                  </a:lnTo>
                  <a:lnTo>
                    <a:pt x="135" y="488"/>
                  </a:lnTo>
                  <a:lnTo>
                    <a:pt x="132" y="486"/>
                  </a:lnTo>
                  <a:lnTo>
                    <a:pt x="131" y="483"/>
                  </a:lnTo>
                  <a:lnTo>
                    <a:pt x="128" y="482"/>
                  </a:lnTo>
                  <a:lnTo>
                    <a:pt x="128" y="479"/>
                  </a:lnTo>
                  <a:lnTo>
                    <a:pt x="126" y="477"/>
                  </a:lnTo>
                  <a:lnTo>
                    <a:pt x="126" y="474"/>
                  </a:lnTo>
                  <a:lnTo>
                    <a:pt x="126" y="470"/>
                  </a:lnTo>
                  <a:lnTo>
                    <a:pt x="126" y="238"/>
                  </a:lnTo>
                  <a:lnTo>
                    <a:pt x="111" y="238"/>
                  </a:lnTo>
                  <a:lnTo>
                    <a:pt x="111" y="470"/>
                  </a:lnTo>
                  <a:lnTo>
                    <a:pt x="111" y="471"/>
                  </a:lnTo>
                  <a:lnTo>
                    <a:pt x="110" y="477"/>
                  </a:lnTo>
                  <a:lnTo>
                    <a:pt x="107" y="479"/>
                  </a:lnTo>
                  <a:lnTo>
                    <a:pt x="107" y="483"/>
                  </a:lnTo>
                  <a:lnTo>
                    <a:pt x="105" y="486"/>
                  </a:lnTo>
                  <a:lnTo>
                    <a:pt x="101" y="491"/>
                  </a:lnTo>
                  <a:lnTo>
                    <a:pt x="98" y="491"/>
                  </a:lnTo>
                  <a:lnTo>
                    <a:pt x="93" y="492"/>
                  </a:lnTo>
                  <a:lnTo>
                    <a:pt x="89" y="495"/>
                  </a:lnTo>
                  <a:lnTo>
                    <a:pt x="86" y="495"/>
                  </a:lnTo>
                  <a:lnTo>
                    <a:pt x="81" y="495"/>
                  </a:lnTo>
                  <a:lnTo>
                    <a:pt x="77" y="495"/>
                  </a:lnTo>
                  <a:lnTo>
                    <a:pt x="75" y="495"/>
                  </a:lnTo>
                  <a:lnTo>
                    <a:pt x="72" y="492"/>
                  </a:lnTo>
                  <a:lnTo>
                    <a:pt x="69" y="491"/>
                  </a:lnTo>
                  <a:lnTo>
                    <a:pt x="65" y="491"/>
                  </a:lnTo>
                  <a:lnTo>
                    <a:pt x="63" y="486"/>
                  </a:lnTo>
                  <a:lnTo>
                    <a:pt x="60" y="486"/>
                  </a:lnTo>
                  <a:lnTo>
                    <a:pt x="59" y="482"/>
                  </a:lnTo>
                  <a:lnTo>
                    <a:pt x="59" y="479"/>
                  </a:lnTo>
                  <a:lnTo>
                    <a:pt x="56" y="477"/>
                  </a:lnTo>
                  <a:lnTo>
                    <a:pt x="56" y="474"/>
                  </a:lnTo>
                  <a:lnTo>
                    <a:pt x="56" y="470"/>
                  </a:lnTo>
                  <a:lnTo>
                    <a:pt x="56" y="84"/>
                  </a:lnTo>
                  <a:lnTo>
                    <a:pt x="42" y="84"/>
                  </a:lnTo>
                  <a:lnTo>
                    <a:pt x="42" y="226"/>
                  </a:lnTo>
                  <a:lnTo>
                    <a:pt x="42" y="227"/>
                  </a:lnTo>
                  <a:lnTo>
                    <a:pt x="39" y="230"/>
                  </a:lnTo>
                  <a:lnTo>
                    <a:pt x="39" y="232"/>
                  </a:lnTo>
                  <a:lnTo>
                    <a:pt x="38" y="235"/>
                  </a:lnTo>
                  <a:lnTo>
                    <a:pt x="35" y="238"/>
                  </a:lnTo>
                  <a:lnTo>
                    <a:pt x="35" y="239"/>
                  </a:lnTo>
                  <a:lnTo>
                    <a:pt x="33" y="239"/>
                  </a:lnTo>
                  <a:lnTo>
                    <a:pt x="30" y="242"/>
                  </a:lnTo>
                  <a:lnTo>
                    <a:pt x="29" y="242"/>
                  </a:lnTo>
                  <a:lnTo>
                    <a:pt x="26" y="244"/>
                  </a:lnTo>
                  <a:lnTo>
                    <a:pt x="23" y="244"/>
                  </a:lnTo>
                  <a:lnTo>
                    <a:pt x="18" y="244"/>
                  </a:lnTo>
                  <a:lnTo>
                    <a:pt x="17" y="244"/>
                  </a:lnTo>
                  <a:lnTo>
                    <a:pt x="14" y="242"/>
                  </a:lnTo>
                  <a:lnTo>
                    <a:pt x="12" y="242"/>
                  </a:lnTo>
                  <a:lnTo>
                    <a:pt x="9" y="239"/>
                  </a:lnTo>
                  <a:lnTo>
                    <a:pt x="8" y="239"/>
                  </a:lnTo>
                  <a:lnTo>
                    <a:pt x="8" y="238"/>
                  </a:lnTo>
                  <a:lnTo>
                    <a:pt x="5" y="238"/>
                  </a:lnTo>
                  <a:lnTo>
                    <a:pt x="3" y="235"/>
                  </a:lnTo>
                  <a:lnTo>
                    <a:pt x="3" y="232"/>
                  </a:lnTo>
                  <a:lnTo>
                    <a:pt x="0" y="230"/>
                  </a:lnTo>
                  <a:lnTo>
                    <a:pt x="0" y="227"/>
                  </a:lnTo>
                  <a:lnTo>
                    <a:pt x="0" y="226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3" y="30"/>
                  </a:lnTo>
                  <a:lnTo>
                    <a:pt x="5" y="25"/>
                  </a:lnTo>
                  <a:lnTo>
                    <a:pt x="8" y="21"/>
                  </a:lnTo>
                  <a:lnTo>
                    <a:pt x="12" y="18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26" y="9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9" y="3"/>
                  </a:lnTo>
                  <a:lnTo>
                    <a:pt x="44" y="3"/>
                  </a:lnTo>
                  <a:lnTo>
                    <a:pt x="51" y="0"/>
                  </a:lnTo>
                  <a:lnTo>
                    <a:pt x="56" y="0"/>
                  </a:lnTo>
                </a:path>
              </a:pathLst>
            </a:custGeom>
            <a:gradFill rotWithShape="0">
              <a:gsLst>
                <a:gs pos="0">
                  <a:srgbClr val="FCA8D9">
                    <a:alpha val="100000"/>
                  </a:srgbClr>
                </a:gs>
                <a:gs pos="100000">
                  <a:srgbClr val="F95AB7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noFill/>
            </a:ln>
            <a:effectLst>
              <a:outerShdw dist="35921" dir="2699999" algn="ctr" rotWithShape="0">
                <a:schemeClr val="tx1">
                  <a:alpha val="100000"/>
                </a:schemeClr>
              </a:outerShdw>
            </a:effectLst>
          </p:spPr>
          <p:txBody>
            <a:bodyPr/>
            <a:p>
              <a:endParaRPr lang="zh-TW" altLang="en-US"/>
            </a:p>
          </p:txBody>
        </p:sp>
        <p:sp>
          <p:nvSpPr>
            <p:cNvPr id="18445" name="Freeform 37"/>
            <p:cNvSpPr/>
            <p:nvPr/>
          </p:nvSpPr>
          <p:spPr>
            <a:xfrm>
              <a:off x="2266" y="1258"/>
              <a:ext cx="281" cy="504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17" y="3"/>
                </a:cxn>
                <a:cxn ang="0">
                  <a:pos x="228" y="9"/>
                </a:cxn>
                <a:cxn ang="0">
                  <a:pos x="232" y="16"/>
                </a:cxn>
                <a:cxn ang="0">
                  <a:pos x="237" y="24"/>
                </a:cxn>
                <a:cxn ang="0">
                  <a:pos x="241" y="35"/>
                </a:cxn>
                <a:cxn ang="0">
                  <a:pos x="280" y="189"/>
                </a:cxn>
                <a:cxn ang="0">
                  <a:pos x="280" y="201"/>
                </a:cxn>
                <a:cxn ang="0">
                  <a:pos x="276" y="208"/>
                </a:cxn>
                <a:cxn ang="0">
                  <a:pos x="268" y="214"/>
                </a:cxn>
                <a:cxn ang="0">
                  <a:pos x="258" y="214"/>
                </a:cxn>
                <a:cxn ang="0">
                  <a:pos x="252" y="212"/>
                </a:cxn>
                <a:cxn ang="0">
                  <a:pos x="244" y="208"/>
                </a:cxn>
                <a:cxn ang="0">
                  <a:pos x="240" y="201"/>
                </a:cxn>
                <a:cxn ang="0">
                  <a:pos x="253" y="310"/>
                </a:cxn>
                <a:cxn ang="0">
                  <a:pos x="202" y="484"/>
                </a:cxn>
                <a:cxn ang="0">
                  <a:pos x="198" y="494"/>
                </a:cxn>
                <a:cxn ang="0">
                  <a:pos x="190" y="499"/>
                </a:cxn>
                <a:cxn ang="0">
                  <a:pos x="184" y="503"/>
                </a:cxn>
                <a:cxn ang="0">
                  <a:pos x="174" y="503"/>
                </a:cxn>
                <a:cxn ang="0">
                  <a:pos x="166" y="500"/>
                </a:cxn>
                <a:cxn ang="0">
                  <a:pos x="159" y="494"/>
                </a:cxn>
                <a:cxn ang="0">
                  <a:pos x="154" y="487"/>
                </a:cxn>
                <a:cxn ang="0">
                  <a:pos x="153" y="479"/>
                </a:cxn>
                <a:cxn ang="0">
                  <a:pos x="127" y="479"/>
                </a:cxn>
                <a:cxn ang="0">
                  <a:pos x="126" y="487"/>
                </a:cxn>
                <a:cxn ang="0">
                  <a:pos x="121" y="496"/>
                </a:cxn>
                <a:cxn ang="0">
                  <a:pos x="114" y="500"/>
                </a:cxn>
                <a:cxn ang="0">
                  <a:pos x="106" y="503"/>
                </a:cxn>
                <a:cxn ang="0">
                  <a:pos x="96" y="503"/>
                </a:cxn>
                <a:cxn ang="0">
                  <a:pos x="90" y="499"/>
                </a:cxn>
                <a:cxn ang="0">
                  <a:pos x="82" y="494"/>
                </a:cxn>
                <a:cxn ang="0">
                  <a:pos x="78" y="484"/>
                </a:cxn>
                <a:cxn ang="0">
                  <a:pos x="78" y="313"/>
                </a:cxn>
                <a:cxn ang="0">
                  <a:pos x="78" y="71"/>
                </a:cxn>
                <a:cxn ang="0">
                  <a:pos x="39" y="209"/>
                </a:cxn>
                <a:cxn ang="0">
                  <a:pos x="31" y="217"/>
                </a:cxn>
                <a:cxn ang="0">
                  <a:pos x="22" y="220"/>
                </a:cxn>
                <a:cxn ang="0">
                  <a:pos x="15" y="220"/>
                </a:cxn>
                <a:cxn ang="0">
                  <a:pos x="4" y="212"/>
                </a:cxn>
                <a:cxn ang="0">
                  <a:pos x="0" y="202"/>
                </a:cxn>
                <a:cxn ang="0">
                  <a:pos x="0" y="196"/>
                </a:cxn>
                <a:cxn ang="0">
                  <a:pos x="40" y="38"/>
                </a:cxn>
                <a:cxn ang="0">
                  <a:pos x="43" y="28"/>
                </a:cxn>
                <a:cxn ang="0">
                  <a:pos x="46" y="19"/>
                </a:cxn>
                <a:cxn ang="0">
                  <a:pos x="52" y="12"/>
                </a:cxn>
                <a:cxn ang="0">
                  <a:pos x="60" y="4"/>
                </a:cxn>
                <a:cxn ang="0">
                  <a:pos x="72" y="0"/>
                </a:cxn>
              </a:cxnLst>
              <a:pathLst>
                <a:path w="281" h="504">
                  <a:moveTo>
                    <a:pt x="78" y="0"/>
                  </a:moveTo>
                  <a:lnTo>
                    <a:pt x="205" y="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14" y="3"/>
                  </a:lnTo>
                  <a:lnTo>
                    <a:pt x="217" y="3"/>
                  </a:lnTo>
                  <a:lnTo>
                    <a:pt x="220" y="4"/>
                  </a:lnTo>
                  <a:lnTo>
                    <a:pt x="222" y="7"/>
                  </a:lnTo>
                  <a:lnTo>
                    <a:pt x="228" y="9"/>
                  </a:lnTo>
                  <a:lnTo>
                    <a:pt x="229" y="12"/>
                  </a:lnTo>
                  <a:lnTo>
                    <a:pt x="229" y="15"/>
                  </a:lnTo>
                  <a:lnTo>
                    <a:pt x="232" y="16"/>
                  </a:lnTo>
                  <a:lnTo>
                    <a:pt x="234" y="19"/>
                  </a:lnTo>
                  <a:lnTo>
                    <a:pt x="237" y="22"/>
                  </a:lnTo>
                  <a:lnTo>
                    <a:pt x="237" y="24"/>
                  </a:lnTo>
                  <a:lnTo>
                    <a:pt x="240" y="27"/>
                  </a:lnTo>
                  <a:lnTo>
                    <a:pt x="240" y="31"/>
                  </a:lnTo>
                  <a:lnTo>
                    <a:pt x="241" y="35"/>
                  </a:lnTo>
                  <a:lnTo>
                    <a:pt x="241" y="38"/>
                  </a:lnTo>
                  <a:lnTo>
                    <a:pt x="241" y="43"/>
                  </a:lnTo>
                  <a:lnTo>
                    <a:pt x="280" y="189"/>
                  </a:lnTo>
                  <a:lnTo>
                    <a:pt x="280" y="193"/>
                  </a:lnTo>
                  <a:lnTo>
                    <a:pt x="280" y="196"/>
                  </a:lnTo>
                  <a:lnTo>
                    <a:pt x="280" y="201"/>
                  </a:lnTo>
                  <a:lnTo>
                    <a:pt x="280" y="202"/>
                  </a:lnTo>
                  <a:lnTo>
                    <a:pt x="277" y="205"/>
                  </a:lnTo>
                  <a:lnTo>
                    <a:pt x="276" y="208"/>
                  </a:lnTo>
                  <a:lnTo>
                    <a:pt x="273" y="209"/>
                  </a:lnTo>
                  <a:lnTo>
                    <a:pt x="271" y="212"/>
                  </a:lnTo>
                  <a:lnTo>
                    <a:pt x="268" y="214"/>
                  </a:lnTo>
                  <a:lnTo>
                    <a:pt x="265" y="214"/>
                  </a:lnTo>
                  <a:lnTo>
                    <a:pt x="261" y="214"/>
                  </a:lnTo>
                  <a:lnTo>
                    <a:pt x="258" y="214"/>
                  </a:lnTo>
                  <a:lnTo>
                    <a:pt x="256" y="214"/>
                  </a:lnTo>
                  <a:lnTo>
                    <a:pt x="253" y="214"/>
                  </a:lnTo>
                  <a:lnTo>
                    <a:pt x="252" y="212"/>
                  </a:lnTo>
                  <a:lnTo>
                    <a:pt x="249" y="212"/>
                  </a:lnTo>
                  <a:lnTo>
                    <a:pt x="246" y="209"/>
                  </a:lnTo>
                  <a:lnTo>
                    <a:pt x="244" y="208"/>
                  </a:lnTo>
                  <a:lnTo>
                    <a:pt x="241" y="205"/>
                  </a:lnTo>
                  <a:lnTo>
                    <a:pt x="241" y="202"/>
                  </a:lnTo>
                  <a:lnTo>
                    <a:pt x="240" y="201"/>
                  </a:lnTo>
                  <a:lnTo>
                    <a:pt x="202" y="71"/>
                  </a:lnTo>
                  <a:lnTo>
                    <a:pt x="190" y="71"/>
                  </a:lnTo>
                  <a:lnTo>
                    <a:pt x="253" y="310"/>
                  </a:lnTo>
                  <a:lnTo>
                    <a:pt x="202" y="310"/>
                  </a:lnTo>
                  <a:lnTo>
                    <a:pt x="202" y="479"/>
                  </a:lnTo>
                  <a:lnTo>
                    <a:pt x="202" y="484"/>
                  </a:lnTo>
                  <a:lnTo>
                    <a:pt x="202" y="487"/>
                  </a:lnTo>
                  <a:lnTo>
                    <a:pt x="201" y="488"/>
                  </a:lnTo>
                  <a:lnTo>
                    <a:pt x="198" y="494"/>
                  </a:lnTo>
                  <a:lnTo>
                    <a:pt x="196" y="496"/>
                  </a:lnTo>
                  <a:lnTo>
                    <a:pt x="196" y="499"/>
                  </a:lnTo>
                  <a:lnTo>
                    <a:pt x="190" y="499"/>
                  </a:lnTo>
                  <a:lnTo>
                    <a:pt x="189" y="500"/>
                  </a:lnTo>
                  <a:lnTo>
                    <a:pt x="186" y="503"/>
                  </a:lnTo>
                  <a:lnTo>
                    <a:pt x="184" y="503"/>
                  </a:lnTo>
                  <a:lnTo>
                    <a:pt x="181" y="503"/>
                  </a:lnTo>
                  <a:lnTo>
                    <a:pt x="178" y="503"/>
                  </a:lnTo>
                  <a:lnTo>
                    <a:pt x="174" y="503"/>
                  </a:lnTo>
                  <a:lnTo>
                    <a:pt x="171" y="503"/>
                  </a:lnTo>
                  <a:lnTo>
                    <a:pt x="169" y="500"/>
                  </a:lnTo>
                  <a:lnTo>
                    <a:pt x="166" y="500"/>
                  </a:lnTo>
                  <a:lnTo>
                    <a:pt x="165" y="499"/>
                  </a:lnTo>
                  <a:lnTo>
                    <a:pt x="162" y="496"/>
                  </a:lnTo>
                  <a:lnTo>
                    <a:pt x="159" y="494"/>
                  </a:lnTo>
                  <a:lnTo>
                    <a:pt x="157" y="494"/>
                  </a:lnTo>
                  <a:lnTo>
                    <a:pt x="157" y="488"/>
                  </a:lnTo>
                  <a:lnTo>
                    <a:pt x="154" y="487"/>
                  </a:lnTo>
                  <a:lnTo>
                    <a:pt x="154" y="484"/>
                  </a:lnTo>
                  <a:lnTo>
                    <a:pt x="153" y="481"/>
                  </a:lnTo>
                  <a:lnTo>
                    <a:pt x="153" y="479"/>
                  </a:lnTo>
                  <a:lnTo>
                    <a:pt x="153" y="313"/>
                  </a:lnTo>
                  <a:lnTo>
                    <a:pt x="127" y="313"/>
                  </a:lnTo>
                  <a:lnTo>
                    <a:pt x="127" y="479"/>
                  </a:lnTo>
                  <a:lnTo>
                    <a:pt x="127" y="481"/>
                  </a:lnTo>
                  <a:lnTo>
                    <a:pt x="127" y="484"/>
                  </a:lnTo>
                  <a:lnTo>
                    <a:pt x="126" y="487"/>
                  </a:lnTo>
                  <a:lnTo>
                    <a:pt x="126" y="488"/>
                  </a:lnTo>
                  <a:lnTo>
                    <a:pt x="123" y="494"/>
                  </a:lnTo>
                  <a:lnTo>
                    <a:pt x="121" y="496"/>
                  </a:lnTo>
                  <a:lnTo>
                    <a:pt x="118" y="499"/>
                  </a:lnTo>
                  <a:lnTo>
                    <a:pt x="115" y="499"/>
                  </a:lnTo>
                  <a:lnTo>
                    <a:pt x="114" y="500"/>
                  </a:lnTo>
                  <a:lnTo>
                    <a:pt x="111" y="503"/>
                  </a:lnTo>
                  <a:lnTo>
                    <a:pt x="109" y="503"/>
                  </a:lnTo>
                  <a:lnTo>
                    <a:pt x="106" y="503"/>
                  </a:lnTo>
                  <a:lnTo>
                    <a:pt x="102" y="503"/>
                  </a:lnTo>
                  <a:lnTo>
                    <a:pt x="99" y="503"/>
                  </a:lnTo>
                  <a:lnTo>
                    <a:pt x="96" y="503"/>
                  </a:lnTo>
                  <a:lnTo>
                    <a:pt x="94" y="500"/>
                  </a:lnTo>
                  <a:lnTo>
                    <a:pt x="91" y="500"/>
                  </a:lnTo>
                  <a:lnTo>
                    <a:pt x="90" y="499"/>
                  </a:lnTo>
                  <a:lnTo>
                    <a:pt x="87" y="499"/>
                  </a:lnTo>
                  <a:lnTo>
                    <a:pt x="84" y="496"/>
                  </a:lnTo>
                  <a:lnTo>
                    <a:pt x="82" y="494"/>
                  </a:lnTo>
                  <a:lnTo>
                    <a:pt x="79" y="491"/>
                  </a:lnTo>
                  <a:lnTo>
                    <a:pt x="79" y="488"/>
                  </a:lnTo>
                  <a:lnTo>
                    <a:pt x="78" y="484"/>
                  </a:lnTo>
                  <a:lnTo>
                    <a:pt x="78" y="481"/>
                  </a:lnTo>
                  <a:lnTo>
                    <a:pt x="78" y="479"/>
                  </a:lnTo>
                  <a:lnTo>
                    <a:pt x="78" y="313"/>
                  </a:lnTo>
                  <a:lnTo>
                    <a:pt x="28" y="313"/>
                  </a:lnTo>
                  <a:lnTo>
                    <a:pt x="90" y="71"/>
                  </a:lnTo>
                  <a:lnTo>
                    <a:pt x="78" y="71"/>
                  </a:lnTo>
                  <a:lnTo>
                    <a:pt x="40" y="202"/>
                  </a:lnTo>
                  <a:lnTo>
                    <a:pt x="39" y="205"/>
                  </a:lnTo>
                  <a:lnTo>
                    <a:pt x="39" y="209"/>
                  </a:lnTo>
                  <a:lnTo>
                    <a:pt x="36" y="212"/>
                  </a:lnTo>
                  <a:lnTo>
                    <a:pt x="34" y="214"/>
                  </a:lnTo>
                  <a:lnTo>
                    <a:pt x="31" y="217"/>
                  </a:lnTo>
                  <a:lnTo>
                    <a:pt x="28" y="217"/>
                  </a:lnTo>
                  <a:lnTo>
                    <a:pt x="27" y="220"/>
                  </a:lnTo>
                  <a:lnTo>
                    <a:pt x="22" y="220"/>
                  </a:lnTo>
                  <a:lnTo>
                    <a:pt x="19" y="220"/>
                  </a:lnTo>
                  <a:lnTo>
                    <a:pt x="16" y="220"/>
                  </a:lnTo>
                  <a:lnTo>
                    <a:pt x="15" y="220"/>
                  </a:lnTo>
                  <a:lnTo>
                    <a:pt x="9" y="217"/>
                  </a:lnTo>
                  <a:lnTo>
                    <a:pt x="7" y="214"/>
                  </a:lnTo>
                  <a:lnTo>
                    <a:pt x="4" y="212"/>
                  </a:lnTo>
                  <a:lnTo>
                    <a:pt x="3" y="208"/>
                  </a:lnTo>
                  <a:lnTo>
                    <a:pt x="0" y="205"/>
                  </a:lnTo>
                  <a:lnTo>
                    <a:pt x="0" y="202"/>
                  </a:lnTo>
                  <a:lnTo>
                    <a:pt x="0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3"/>
                  </a:lnTo>
                  <a:lnTo>
                    <a:pt x="39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40" y="31"/>
                  </a:lnTo>
                  <a:lnTo>
                    <a:pt x="43" y="28"/>
                  </a:lnTo>
                  <a:lnTo>
                    <a:pt x="43" y="27"/>
                  </a:lnTo>
                  <a:lnTo>
                    <a:pt x="43" y="24"/>
                  </a:lnTo>
                  <a:lnTo>
                    <a:pt x="46" y="19"/>
                  </a:lnTo>
                  <a:lnTo>
                    <a:pt x="48" y="16"/>
                  </a:lnTo>
                  <a:lnTo>
                    <a:pt x="51" y="15"/>
                  </a:lnTo>
                  <a:lnTo>
                    <a:pt x="52" y="12"/>
                  </a:lnTo>
                  <a:lnTo>
                    <a:pt x="55" y="9"/>
                  </a:lnTo>
                  <a:lnTo>
                    <a:pt x="58" y="7"/>
                  </a:lnTo>
                  <a:lnTo>
                    <a:pt x="60" y="4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2" y="0"/>
                  </a:lnTo>
                  <a:lnTo>
                    <a:pt x="78" y="0"/>
                  </a:lnTo>
                </a:path>
              </a:pathLst>
            </a:custGeom>
            <a:gradFill rotWithShape="0">
              <a:gsLst>
                <a:gs pos="0">
                  <a:srgbClr val="FCA8D9">
                    <a:alpha val="100000"/>
                  </a:srgbClr>
                </a:gs>
                <a:gs pos="100000">
                  <a:srgbClr val="F95AB7">
                    <a:alpha val="10000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noFill/>
            </a:ln>
            <a:effectLst>
              <a:outerShdw dist="35921" dir="2699999" algn="ctr" rotWithShape="0">
                <a:schemeClr val="tx1">
                  <a:alpha val="100000"/>
                </a:schemeClr>
              </a:outerShdw>
            </a:effectLst>
          </p:spPr>
          <p:txBody>
            <a:bodyPr/>
            <a:p>
              <a:endParaRPr lang="zh-TW" altLang="en-US"/>
            </a:p>
          </p:txBody>
        </p:sp>
        <p:sp>
          <p:nvSpPr>
            <p:cNvPr id="18446" name="Arc 38"/>
            <p:cNvSpPr/>
            <p:nvPr/>
          </p:nvSpPr>
          <p:spPr>
            <a:xfrm>
              <a:off x="1514" y="1195"/>
              <a:ext cx="1308" cy="50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3" y="0"/>
                </a:cxn>
                <a:cxn ang="0">
                  <a:pos x="20" y="3"/>
                </a:cxn>
              </a:cxnLst>
              <a:pathLst>
                <a:path w="43200" h="42755" fill="none">
                  <a:moveTo>
                    <a:pt x="25961" y="0"/>
                  </a:moveTo>
                  <a:cubicBezTo>
                    <a:pt x="35998" y="2069"/>
                    <a:pt x="43200" y="10906"/>
                    <a:pt x="43200" y="21155"/>
                  </a:cubicBezTo>
                  <a:cubicBezTo>
                    <a:pt x="43200" y="33084"/>
                    <a:pt x="33529" y="42755"/>
                    <a:pt x="21600" y="42755"/>
                  </a:cubicBezTo>
                  <a:cubicBezTo>
                    <a:pt x="9670" y="42755"/>
                    <a:pt x="0" y="33084"/>
                    <a:pt x="0" y="21155"/>
                  </a:cubicBezTo>
                  <a:cubicBezTo>
                    <a:pt x="-1" y="12243"/>
                    <a:pt x="5473" y="4245"/>
                    <a:pt x="13780" y="1019"/>
                  </a:cubicBezTo>
                </a:path>
                <a:path w="43200" h="42755" stroke="0">
                  <a:moveTo>
                    <a:pt x="25961" y="0"/>
                  </a:moveTo>
                  <a:cubicBezTo>
                    <a:pt x="35998" y="2069"/>
                    <a:pt x="43200" y="10906"/>
                    <a:pt x="43200" y="21155"/>
                  </a:cubicBezTo>
                  <a:cubicBezTo>
                    <a:pt x="43200" y="33084"/>
                    <a:pt x="33529" y="42755"/>
                    <a:pt x="21600" y="42755"/>
                  </a:cubicBezTo>
                  <a:cubicBezTo>
                    <a:pt x="9670" y="42755"/>
                    <a:pt x="0" y="33084"/>
                    <a:pt x="0" y="21155"/>
                  </a:cubicBezTo>
                  <a:cubicBezTo>
                    <a:pt x="-1" y="12243"/>
                    <a:pt x="5473" y="4245"/>
                    <a:pt x="13780" y="1019"/>
                  </a:cubicBezTo>
                  <a:lnTo>
                    <a:pt x="21600" y="21155"/>
                  </a:lnTo>
                  <a:lnTo>
                    <a:pt x="25961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FF66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18447" name="Oval 39"/>
            <p:cNvSpPr/>
            <p:nvPr/>
          </p:nvSpPr>
          <p:spPr>
            <a:xfrm>
              <a:off x="2358" y="1136"/>
              <a:ext cx="95" cy="101"/>
            </a:xfrm>
            <a:prstGeom prst="ellipse">
              <a:avLst/>
            </a:prstGeom>
            <a:gradFill rotWithShape="0">
              <a:gsLst>
                <a:gs pos="0">
                  <a:srgbClr val="FCA8D9"/>
                </a:gs>
                <a:gs pos="100000">
                  <a:srgbClr val="F95AB7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  <a:effectLst>
              <a:outerShdw dist="35921" dir="2699999" algn="ctr" rotWithShape="0">
                <a:schemeClr val="tx1"/>
              </a:outerShdw>
            </a:effectLst>
          </p:spPr>
          <p:txBody>
            <a:bodyPr/>
            <a:p>
              <a:pPr lvl="0"/>
              <a:endParaRPr lang="en-US" altLang="en-US" dirty="0">
                <a:latin typeface="Times New Roman" panose="02020603050405020304" pitchFamily="18" charset="0"/>
                <a:ea typeface="新細明體" panose="02020500000000000000" charset="-120"/>
              </a:endParaRPr>
            </a:p>
          </p:txBody>
        </p:sp>
        <p:sp>
          <p:nvSpPr>
            <p:cNvPr id="18448" name="AutoShape 40"/>
            <p:cNvSpPr/>
            <p:nvPr/>
          </p:nvSpPr>
          <p:spPr>
            <a:xfrm>
              <a:off x="1373" y="1301"/>
              <a:ext cx="264" cy="282"/>
            </a:xfrm>
            <a:prstGeom prst="star4">
              <a:avLst>
                <a:gd name="adj" fmla="val 12500"/>
              </a:avLst>
            </a:prstGeom>
            <a:solidFill>
              <a:srgbClr val="FFCC00"/>
            </a:solidFill>
            <a:ln w="19050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tIns="27432" bIns="27432" anchor="ctr">
              <a:spAutoFit/>
            </a:bodyPr>
            <a:p>
              <a:pPr lvl="0"/>
              <a:endParaRPr lang="en-US" altLang="en-US" dirty="0">
                <a:latin typeface="Times New Roman" panose="02020603050405020304" pitchFamily="18" charset="0"/>
                <a:ea typeface="新細明體" panose="02020500000000000000" charset="-120"/>
              </a:endParaRPr>
            </a:p>
          </p:txBody>
        </p:sp>
        <p:sp>
          <p:nvSpPr>
            <p:cNvPr id="18449" name="AutoShape 41"/>
            <p:cNvSpPr/>
            <p:nvPr/>
          </p:nvSpPr>
          <p:spPr>
            <a:xfrm>
              <a:off x="2033" y="1559"/>
              <a:ext cx="264" cy="282"/>
            </a:xfrm>
            <a:prstGeom prst="star4">
              <a:avLst>
                <a:gd name="adj" fmla="val 12500"/>
              </a:avLst>
            </a:prstGeom>
            <a:solidFill>
              <a:srgbClr val="FFCC00"/>
            </a:solidFill>
            <a:ln w="19050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tIns="27432" bIns="27432" anchor="ctr">
              <a:spAutoFit/>
            </a:bodyPr>
            <a:p>
              <a:pPr lvl="0"/>
              <a:endParaRPr lang="en-US" altLang="en-US" dirty="0">
                <a:latin typeface="Times New Roman" panose="02020603050405020304" pitchFamily="18" charset="0"/>
                <a:ea typeface="新細明體" panose="02020500000000000000" charset="-120"/>
              </a:endParaRPr>
            </a:p>
          </p:txBody>
        </p:sp>
        <p:sp>
          <p:nvSpPr>
            <p:cNvPr id="18450" name="AutoShape 42"/>
            <p:cNvSpPr/>
            <p:nvPr/>
          </p:nvSpPr>
          <p:spPr>
            <a:xfrm>
              <a:off x="2603" y="1187"/>
              <a:ext cx="264" cy="282"/>
            </a:xfrm>
            <a:prstGeom prst="star4">
              <a:avLst>
                <a:gd name="adj" fmla="val 12500"/>
              </a:avLst>
            </a:prstGeom>
            <a:solidFill>
              <a:srgbClr val="FFCC00"/>
            </a:solidFill>
            <a:ln w="19050" cap="flat" cmpd="sng">
              <a:solidFill>
                <a:srgbClr val="FF66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tIns="27432" bIns="27432" anchor="ctr">
              <a:spAutoFit/>
            </a:bodyPr>
            <a:p>
              <a:pPr lvl="0"/>
              <a:endParaRPr lang="en-US" altLang="en-US" dirty="0">
                <a:latin typeface="Times New Roman" panose="02020603050405020304" pitchFamily="18" charset="0"/>
                <a:ea typeface="新細明體" panose="02020500000000000000" charset="-120"/>
              </a:endParaRPr>
            </a:p>
          </p:txBody>
        </p:sp>
      </p:grpSp>
      <p:sp>
        <p:nvSpPr>
          <p:cNvPr id="18440" name="Freeform 43"/>
          <p:cNvSpPr/>
          <p:nvPr/>
        </p:nvSpPr>
        <p:spPr>
          <a:xfrm>
            <a:off x="4362450" y="4460240"/>
            <a:ext cx="990600" cy="660400"/>
          </a:xfrm>
          <a:custGeom>
            <a:avLst/>
            <a:gdLst/>
            <a:ahLst/>
            <a:cxnLst>
              <a:cxn ang="0">
                <a:pos x="0" y="1361720521"/>
              </a:cxn>
              <a:cxn ang="0">
                <a:pos x="824371817" y="1603412353"/>
              </a:cxn>
              <a:cxn ang="0">
                <a:pos x="1666663333" y="831181382"/>
              </a:cxn>
              <a:cxn ang="0">
                <a:pos x="2096770000" y="966762474"/>
              </a:cxn>
              <a:cxn ang="0">
                <a:pos x="2007165150" y="0"/>
              </a:cxn>
              <a:cxn ang="0">
                <a:pos x="470429167" y="424433253"/>
              </a:cxn>
              <a:cxn ang="0">
                <a:pos x="913976667" y="548226690"/>
              </a:cxn>
              <a:cxn ang="0">
                <a:pos x="0" y="1361720521"/>
              </a:cxn>
            </a:cxnLst>
            <a:pathLst>
              <a:path w="468" h="272">
                <a:moveTo>
                  <a:pt x="0" y="231"/>
                </a:moveTo>
                <a:lnTo>
                  <a:pt x="184" y="272"/>
                </a:lnTo>
                <a:lnTo>
                  <a:pt x="372" y="141"/>
                </a:lnTo>
                <a:lnTo>
                  <a:pt x="468" y="164"/>
                </a:lnTo>
                <a:lnTo>
                  <a:pt x="448" y="0"/>
                </a:lnTo>
                <a:lnTo>
                  <a:pt x="105" y="72"/>
                </a:lnTo>
                <a:lnTo>
                  <a:pt x="204" y="93"/>
                </a:lnTo>
                <a:lnTo>
                  <a:pt x="0" y="231"/>
                </a:lnTo>
                <a:close/>
              </a:path>
            </a:pathLst>
          </a:custGeom>
          <a:gradFill rotWithShape="0">
            <a:gsLst>
              <a:gs pos="0">
                <a:srgbClr val="EC86CC">
                  <a:alpha val="100000"/>
                </a:srgbClr>
              </a:gs>
              <a:gs pos="100000">
                <a:srgbClr val="D60093">
                  <a:alpha val="100000"/>
                </a:srgbClr>
              </a:gs>
            </a:gsLst>
            <a:lin ang="18900000" scaled="1"/>
            <a:tileRect/>
          </a:gradFill>
          <a:ln w="6350" cap="flat" cmpd="sng">
            <a:solidFill>
              <a:srgbClr val="80008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52363" dir="4557825" algn="ctr" rotWithShape="0">
              <a:srgbClr val="C0C0C0">
                <a:alpha val="100000"/>
              </a:srgbClr>
            </a:outerShdw>
          </a:effectLst>
        </p:spPr>
        <p:txBody>
          <a:bodyPr/>
          <a:p>
            <a:endParaRPr lang="zh-TW" altLang="en-US"/>
          </a:p>
        </p:txBody>
      </p:sp>
      <p:sp>
        <p:nvSpPr>
          <p:cNvPr id="18441" name="Freeform 44"/>
          <p:cNvSpPr/>
          <p:nvPr/>
        </p:nvSpPr>
        <p:spPr>
          <a:xfrm flipH="1">
            <a:off x="6800850" y="4384040"/>
            <a:ext cx="1066800" cy="584200"/>
          </a:xfrm>
          <a:custGeom>
            <a:avLst/>
            <a:gdLst/>
            <a:ahLst/>
            <a:cxnLst>
              <a:cxn ang="0">
                <a:pos x="0" y="1065606574"/>
              </a:cxn>
              <a:cxn ang="0">
                <a:pos x="956076190" y="1254741324"/>
              </a:cxn>
              <a:cxn ang="0">
                <a:pos x="1932934464" y="650435823"/>
              </a:cxn>
              <a:cxn ang="0">
                <a:pos x="2147483647" y="756534704"/>
              </a:cxn>
              <a:cxn ang="0">
                <a:pos x="2147483647" y="0"/>
              </a:cxn>
              <a:cxn ang="0">
                <a:pos x="545586138" y="332137030"/>
              </a:cxn>
              <a:cxn ang="0">
                <a:pos x="1059995731" y="429011136"/>
              </a:cxn>
              <a:cxn ang="0">
                <a:pos x="0" y="1065606574"/>
              </a:cxn>
            </a:cxnLst>
            <a:pathLst>
              <a:path w="468" h="272">
                <a:moveTo>
                  <a:pt x="0" y="231"/>
                </a:moveTo>
                <a:lnTo>
                  <a:pt x="184" y="272"/>
                </a:lnTo>
                <a:lnTo>
                  <a:pt x="372" y="141"/>
                </a:lnTo>
                <a:lnTo>
                  <a:pt x="468" y="164"/>
                </a:lnTo>
                <a:lnTo>
                  <a:pt x="448" y="0"/>
                </a:lnTo>
                <a:lnTo>
                  <a:pt x="105" y="72"/>
                </a:lnTo>
                <a:lnTo>
                  <a:pt x="204" y="93"/>
                </a:lnTo>
                <a:lnTo>
                  <a:pt x="0" y="231"/>
                </a:lnTo>
                <a:close/>
              </a:path>
            </a:pathLst>
          </a:custGeom>
          <a:gradFill rotWithShape="0">
            <a:gsLst>
              <a:gs pos="0">
                <a:srgbClr val="EC86CC">
                  <a:alpha val="100000"/>
                </a:srgbClr>
              </a:gs>
              <a:gs pos="100000">
                <a:srgbClr val="D60093">
                  <a:alpha val="100000"/>
                </a:srgbClr>
              </a:gs>
            </a:gsLst>
            <a:lin ang="18900000" scaled="1"/>
            <a:tileRect/>
          </a:gradFill>
          <a:ln w="6350" cap="flat" cmpd="sng">
            <a:solidFill>
              <a:srgbClr val="80008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52363" dir="4557825" algn="ctr" rotWithShape="0">
              <a:srgbClr val="C0C0C0">
                <a:alpha val="100000"/>
              </a:srgbClr>
            </a:outerShdw>
          </a:effectLst>
        </p:spPr>
        <p:txBody>
          <a:bodyPr/>
          <a:p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關聯關係的個體數量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990205" cy="4704715"/>
          </a:xfrm>
        </p:spPr>
        <p:txBody>
          <a:bodyPr>
            <a:normAutofit lnSpcReduction="20000"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一對一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一對多</a:t>
            </a:r>
            <a:endParaRPr altLang="en-US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一張訂單有多筆訂單明細</a:t>
            </a:r>
            <a:endParaRPr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每個資料表都有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PK</a:t>
            </a: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，例如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資料表的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PK</a:t>
            </a: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叫 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AID</a:t>
            </a: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資料表的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PK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叫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BID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lvl="1"/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一對多，多的那個資料表，多一個外鍵欄位，例如</a:t>
            </a:r>
            <a:b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</a:b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上述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</a:t>
            </a: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與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</a:t>
            </a: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若是一對多，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資料表多一個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AID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欄位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r>
              <a:rPr altLang="en-US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多對多</a:t>
            </a:r>
            <a:endParaRPr altLang="en-US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轉換成兩組一對多，也就是多一個交叉對照表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原先多對多的兩個表，</a:t>
            </a:r>
            <a:b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各在新的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兩組「一對多」擔任一的角色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描繪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Entity-Relation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內容版面配置區 7"/>
          <p:cNvGraphicFramePr>
            <a:graphicFrameLocks noChangeAspect="1"/>
          </p:cNvGraphicFramePr>
          <p:nvPr>
            <p:ph sz="half" idx="1"/>
          </p:nvPr>
        </p:nvGraphicFramePr>
        <p:xfrm>
          <a:off x="1036955" y="1344295"/>
          <a:ext cx="7378700" cy="512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267700" imgH="5737860" progId="Paint.Picture">
                  <p:embed/>
                </p:oleObj>
              </mc:Choice>
              <mc:Fallback>
                <p:oleObj name="" r:id="rId1" imgW="8267700" imgH="5737860" progId="Paint.Picture">
                  <p:embed/>
                  <p:pic>
                    <p:nvPicPr>
                      <p:cNvPr id="0" name="圖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6955" y="1344295"/>
                        <a:ext cx="7378700" cy="512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關聯式資料庫結構檢查（一）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990205" cy="4704715"/>
          </a:xfrm>
        </p:spPr>
        <p:txBody>
          <a:bodyPr>
            <a:normAutofit lnSpcReduction="20000"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實作成資料表，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Attribue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實作成欄位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沒有重複的欄位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一個欄位，一種資料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一個欄位，</a:t>
            </a:r>
            <a:b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</a:b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不放兩種以上</a:t>
            </a:r>
            <a:b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</a:b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的資料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pic>
        <p:nvPicPr>
          <p:cNvPr id="28675" name="Picture 3" descr="v05_1609a_FirstNormalFor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8220" y="2943860"/>
            <a:ext cx="5001260" cy="3911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關聯式資料庫結構檢查（二）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990205" cy="4704715"/>
          </a:xfrm>
        </p:spPr>
        <p:txBody>
          <a:bodyPr>
            <a:normAutofit lnSpcReduction="20000"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找出不相依於主鍵的欄位，考慮移往另一個資料表，並且透過外鍵欄位參照之。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找出部分相依於主鍵的欄位，考慮移往另一個資料表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目標：</a:t>
            </a:r>
            <a:r>
              <a:rPr altLang="en-US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每個欄位都符合該資料表的主旨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。</a:t>
            </a:r>
            <a:b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</a:b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例如，客戶資料表的欄位都在描述客戶，城市的詳細資料移往城市資料表，客戶資料表就放城市代號就行。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快篩：如果有重複的欄位值，想想看是否需要移出。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TW"/>
              <a:t>Lab: </a:t>
            </a:r>
            <a:r>
              <a:rPr altLang="en-US"/>
              <a:t>資料庫設計研討 </a:t>
            </a:r>
            <a:r>
              <a:rPr lang="en-US" altLang="zh-TW"/>
              <a:t>(</a:t>
            </a:r>
            <a:r>
              <a:rPr altLang="en-US"/>
              <a:t>個案描述</a:t>
            </a:r>
            <a:r>
              <a:rPr lang="en-US" altLang="zh-TW"/>
              <a:t>)</a:t>
            </a:r>
            <a:endParaRPr lang="en-US" altLang="zh-TW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4829175"/>
          </a:xfrm>
        </p:spPr>
        <p:txBody>
          <a:bodyPr>
            <a:normAutofit fontScale="80000"/>
          </a:bodyPr>
          <a:p>
            <a:r>
              <a:rPr lang="zh-TW" altLang="en-US"/>
              <a:t>FM公司是一間工程顧問公司。</a:t>
            </a:r>
            <a:endParaRPr lang="zh-TW" altLang="en-US"/>
          </a:p>
          <a:p>
            <a:r>
              <a:rPr lang="zh-TW" altLang="en-US"/>
              <a:t>FM公司的經理與其他公司簽訂合約後, FM公司將依約派遺「工程顧問」前往服務。</a:t>
            </a:r>
            <a:endParaRPr lang="zh-TW" altLang="en-US"/>
          </a:p>
          <a:p>
            <a:r>
              <a:rPr lang="zh-TW" altLang="en-US"/>
              <a:t>工程顧問前往服務時, 可能由FM公司派車給工程顧問駕駛。</a:t>
            </a:r>
            <a:endParaRPr lang="zh-TW" altLang="en-US"/>
          </a:p>
          <a:p>
            <a:r>
              <a:rPr lang="zh-TW" altLang="en-US"/>
              <a:t>工程顧問完成該日工作返回公司或當地旅館後, 透過電腦系統輸入當日工作報告(考勤單, Timesheet)。</a:t>
            </a:r>
            <a:endParaRPr lang="zh-TW" altLang="en-US"/>
          </a:p>
          <a:p>
            <a:r>
              <a:rPr lang="zh-TW" altLang="en-US"/>
              <a:t>每月月底時, 匯整各客戶的考勤單並且寄送發票請款。</a:t>
            </a:r>
            <a:endParaRPr lang="zh-TW" altLang="en-US"/>
          </a:p>
          <a:p>
            <a:r>
              <a:rPr altLang="en-US"/>
              <a:t>請問次頁的資料庫設計，有何不妥之處</a:t>
            </a:r>
            <a:r>
              <a:rPr lang="en-US" altLang="zh-TW"/>
              <a:t>?</a:t>
            </a:r>
            <a:endParaRPr lang="en-US" altLang="zh-TW"/>
          </a:p>
        </p:txBody>
      </p:sp>
    </p:spTree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ym typeface="+mn-ea"/>
              </a:rPr>
              <a:t>Lab: </a:t>
            </a:r>
            <a:r>
              <a:rPr altLang="en-US">
                <a:sym typeface="+mn-ea"/>
              </a:rPr>
              <a:t>資料庫設計研討</a:t>
            </a:r>
            <a:endParaRPr lang="zh-TW" altLang="en-US"/>
          </a:p>
        </p:txBody>
      </p:sp>
      <p:pic>
        <p:nvPicPr>
          <p:cNvPr id="7" name="內容版面配置區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5710" y="1412875"/>
            <a:ext cx="6805930" cy="668147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UML </a:t>
            </a:r>
            <a:r>
              <a:rPr altLang="en-US"/>
              <a:t>圖例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TW" altLang="en-US"/>
              <a:t>每張圖形都有各自不同的觀點:</a:t>
            </a:r>
            <a:endParaRPr lang="zh-TW" altLang="en-US"/>
          </a:p>
          <a:p>
            <a:pPr lvl="1"/>
            <a:r>
              <a:rPr lang="zh-TW" altLang="en-US"/>
              <a:t>Class</a:t>
            </a:r>
            <a:endParaRPr lang="zh-TW" altLang="en-US"/>
          </a:p>
          <a:p>
            <a:pPr lvl="1"/>
            <a:r>
              <a:rPr lang="zh-TW" altLang="en-US"/>
              <a:t>Object</a:t>
            </a:r>
            <a:endParaRPr lang="zh-TW" altLang="en-US"/>
          </a:p>
          <a:p>
            <a:pPr lvl="1"/>
            <a:r>
              <a:rPr lang="zh-TW" altLang="en-US"/>
              <a:t>Use case</a:t>
            </a:r>
            <a:endParaRPr lang="zh-TW" altLang="en-US"/>
          </a:p>
          <a:p>
            <a:pPr lvl="1"/>
            <a:r>
              <a:rPr lang="zh-TW" altLang="en-US"/>
              <a:t>Component</a:t>
            </a:r>
            <a:endParaRPr lang="zh-TW" altLang="en-US"/>
          </a:p>
          <a:p>
            <a:pPr lvl="1"/>
            <a:r>
              <a:rPr lang="zh-TW" altLang="en-US"/>
              <a:t>Deployment</a:t>
            </a:r>
            <a:endParaRPr lang="zh-TW" altLang="en-US"/>
          </a:p>
          <a:p>
            <a:pPr lvl="1"/>
            <a:r>
              <a:rPr lang="zh-TW" altLang="en-US"/>
              <a:t>Collaboration</a:t>
            </a:r>
            <a:endParaRPr lang="zh-TW" altLang="en-US"/>
          </a:p>
          <a:p>
            <a:pPr lvl="1"/>
            <a:r>
              <a:rPr lang="zh-TW" altLang="en-US"/>
              <a:t>Sequence</a:t>
            </a:r>
            <a:endParaRPr lang="zh-TW" altLang="en-US"/>
          </a:p>
          <a:p>
            <a:pPr lvl="1"/>
            <a:r>
              <a:rPr lang="zh-TW" altLang="en-US"/>
              <a:t>State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UML 圖例: Use Case</a:t>
            </a:r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0" y="1917065"/>
            <a:ext cx="7881572" cy="4257756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UML 圖例: Active Diagram</a:t>
            </a:r>
            <a:endParaRPr lang="zh-TW" altLang="en-US"/>
          </a:p>
        </p:txBody>
      </p:sp>
      <p:pic>
        <p:nvPicPr>
          <p:cNvPr id="2" name="內容版面配置區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0490" y="1315720"/>
            <a:ext cx="6840220" cy="524510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0158" name="AutoShape 366"/>
          <p:cNvSpPr/>
          <p:nvPr/>
        </p:nvSpPr>
        <p:spPr>
          <a:xfrm>
            <a:off x="1108075" y="4149725"/>
            <a:ext cx="6858000" cy="1752600"/>
          </a:xfrm>
          <a:prstGeom prst="roundRect">
            <a:avLst>
              <a:gd name="adj" fmla="val 2931"/>
            </a:avLst>
          </a:prstGeom>
          <a:gradFill rotWithShape="1">
            <a:gsLst>
              <a:gs pos="0">
                <a:srgbClr val="FFFFFF"/>
              </a:gs>
              <a:gs pos="100000">
                <a:srgbClr val="EEEFD7"/>
              </a:gs>
            </a:gsLst>
            <a:lin ang="5400000" scaled="1"/>
            <a:tileRect/>
          </a:gradFill>
          <a:ln w="6350">
            <a:noFill/>
          </a:ln>
        </p:spPr>
        <p:txBody>
          <a:bodyPr/>
          <a:p>
            <a:pPr lvl="0"/>
            <a:endParaRPr lang="zh-TW" altLang="en-US" dirty="0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  <p:sp>
        <p:nvSpPr>
          <p:cNvPr id="28979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anchor="t"/>
          <a:p>
            <a:r>
              <a:rPr lang="en-US" altLang="zh-TW" sz="2000" kern="1200" dirty="0">
                <a:latin typeface="微軟正黑體" panose="020B0604030504040204" pitchFamily="34" charset="-120"/>
              </a:rPr>
              <a:t>Process models </a:t>
            </a:r>
            <a:r>
              <a:rPr altLang="en-US" sz="2000" kern="1200" dirty="0">
                <a:latin typeface="微軟正黑體" panose="020B0604030504040204" pitchFamily="34" charset="-120"/>
              </a:rPr>
              <a:t>描述的是</a:t>
            </a:r>
            <a:r>
              <a:rPr lang="en-US" altLang="zh-TW" sz="2000" kern="1200" dirty="0">
                <a:latin typeface="微軟正黑體" panose="020B0604030504040204" pitchFamily="34" charset="-120"/>
              </a:rPr>
              <a:t>軟體</a:t>
            </a:r>
            <a:r>
              <a:rPr altLang="en-US" sz="2000" kern="1200" dirty="0">
                <a:latin typeface="微軟正黑體" panose="020B0604030504040204" pitchFamily="34" charset="-120"/>
              </a:rPr>
              <a:t>的</a:t>
            </a:r>
            <a:r>
              <a:rPr lang="en-US" altLang="zh-TW" sz="2000" kern="1200" dirty="0">
                <a:latin typeface="微軟正黑體" panose="020B0604030504040204" pitchFamily="34" charset="-120"/>
              </a:rPr>
              <a:t>生命週期; </a:t>
            </a:r>
            <a:r>
              <a:rPr altLang="en-US" sz="2000" kern="1200" dirty="0">
                <a:latin typeface="微軟正黑體" panose="020B0604030504040204" pitchFamily="34" charset="-120"/>
              </a:rPr>
              <a:t>也就是系統從無到有經歷過哪些活動</a:t>
            </a:r>
            <a:r>
              <a:rPr lang="en-US" altLang="zh-TW" sz="2000" kern="1200" dirty="0">
                <a:latin typeface="微軟正黑體" panose="020B0604030504040204" pitchFamily="34" charset="-120"/>
              </a:rPr>
              <a:t>。</a:t>
            </a:r>
            <a:endParaRPr lang="en-US" altLang="zh-TW" sz="2000" kern="1200" dirty="0">
              <a:latin typeface="微軟正黑體" panose="020B0604030504040204" pitchFamily="34" charset="-120"/>
            </a:endParaRPr>
          </a:p>
          <a:p>
            <a:r>
              <a:rPr lang="en-US" altLang="zh-TW" sz="2000" kern="1200" dirty="0">
                <a:solidFill>
                  <a:srgbClr val="FF0000"/>
                </a:solidFill>
                <a:latin typeface="微軟正黑體" panose="020B0604030504040204" pitchFamily="34" charset="-120"/>
              </a:rPr>
              <a:t>Waterfall model</a:t>
            </a:r>
            <a:r>
              <a:rPr lang="en-US" altLang="zh-TW" sz="2000" kern="1200" dirty="0">
                <a:latin typeface="微軟正黑體" panose="020B0604030504040204" pitchFamily="34" charset="-120"/>
              </a:rPr>
              <a:t>: 使用里程碑(milestones)代表一個階段告一段落，然後</a:t>
            </a:r>
            <a:r>
              <a:rPr altLang="en-US" sz="2000" kern="1200" dirty="0">
                <a:latin typeface="微軟正黑體" panose="020B0604030504040204" pitchFamily="34" charset="-120"/>
              </a:rPr>
              <a:t>再</a:t>
            </a:r>
            <a:r>
              <a:rPr lang="en-US" altLang="zh-TW" sz="2000" kern="1200" dirty="0">
                <a:latin typeface="微軟正黑體" panose="020B0604030504040204" pitchFamily="34" charset="-120"/>
              </a:rPr>
              <a:t>開始下一階段</a:t>
            </a:r>
            <a:endParaRPr lang="en-US" altLang="zh-TW" sz="2000" kern="1200" dirty="0">
              <a:latin typeface="微軟正黑體" panose="020B0604030504040204" pitchFamily="34" charset="-120"/>
            </a:endParaRPr>
          </a:p>
          <a:p>
            <a:r>
              <a:rPr lang="en-US" altLang="zh-TW" sz="2000" kern="1200" dirty="0">
                <a:solidFill>
                  <a:srgbClr val="FF0000"/>
                </a:solidFill>
                <a:latin typeface="微軟正黑體" panose="020B0604030504040204" pitchFamily="34" charset="-120"/>
              </a:rPr>
              <a:t>Spiral model</a:t>
            </a:r>
            <a:r>
              <a:rPr lang="en-US" altLang="zh-TW" sz="2000" kern="1200" dirty="0">
                <a:latin typeface="微軟正黑體" panose="020B0604030504040204" pitchFamily="34" charset="-120"/>
              </a:rPr>
              <a:t>: 不使用里程碑(milestones)，採用漸近、快速、連續型的開發模式。</a:t>
            </a:r>
            <a:endParaRPr lang="en-US" altLang="zh-TW" sz="2000" kern="1200" dirty="0">
              <a:latin typeface="微軟正黑體" panose="020B0604030504040204" pitchFamily="34" charset="-120"/>
            </a:endParaRPr>
          </a:p>
        </p:txBody>
      </p:sp>
      <p:grpSp>
        <p:nvGrpSpPr>
          <p:cNvPr id="290157" name="Group 365"/>
          <p:cNvGrpSpPr/>
          <p:nvPr/>
        </p:nvGrpSpPr>
        <p:grpSpPr>
          <a:xfrm>
            <a:off x="1863725" y="4038600"/>
            <a:ext cx="3546475" cy="2403475"/>
            <a:chOff x="672" y="2496"/>
            <a:chExt cx="2234" cy="1514"/>
          </a:xfrm>
        </p:grpSpPr>
        <p:sp>
          <p:nvSpPr>
            <p:cNvPr id="6168" name="AutoShape 314"/>
            <p:cNvSpPr/>
            <p:nvPr/>
          </p:nvSpPr>
          <p:spPr>
            <a:xfrm>
              <a:off x="1104" y="2496"/>
              <a:ext cx="362" cy="362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6169" name="AutoShape 342"/>
            <p:cNvSpPr/>
            <p:nvPr/>
          </p:nvSpPr>
          <p:spPr>
            <a:xfrm>
              <a:off x="1584" y="2880"/>
              <a:ext cx="362" cy="362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6170" name="AutoShape 344"/>
            <p:cNvSpPr/>
            <p:nvPr/>
          </p:nvSpPr>
          <p:spPr>
            <a:xfrm>
              <a:off x="2064" y="3264"/>
              <a:ext cx="362" cy="362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6171" name="AutoShape 346"/>
            <p:cNvSpPr/>
            <p:nvPr/>
          </p:nvSpPr>
          <p:spPr>
            <a:xfrm>
              <a:off x="2544" y="3648"/>
              <a:ext cx="362" cy="362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6172" name="Freeform 360"/>
            <p:cNvSpPr/>
            <p:nvPr/>
          </p:nvSpPr>
          <p:spPr>
            <a:xfrm>
              <a:off x="1248" y="2832"/>
              <a:ext cx="342" cy="2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234"/>
                </a:cxn>
                <a:cxn ang="0">
                  <a:pos x="198" y="252"/>
                </a:cxn>
                <a:cxn ang="0">
                  <a:pos x="198" y="288"/>
                </a:cxn>
                <a:cxn ang="0">
                  <a:pos x="342" y="216"/>
                </a:cxn>
                <a:cxn ang="0">
                  <a:pos x="198" y="144"/>
                </a:cxn>
                <a:cxn ang="0">
                  <a:pos x="198" y="180"/>
                </a:cxn>
                <a:cxn ang="0">
                  <a:pos x="54" y="198"/>
                </a:cxn>
                <a:cxn ang="0">
                  <a:pos x="36" y="0"/>
                </a:cxn>
              </a:cxnLst>
              <a:pathLst>
                <a:path w="912" h="768">
                  <a:moveTo>
                    <a:pt x="96" y="0"/>
                  </a:moveTo>
                  <a:lnTo>
                    <a:pt x="0" y="624"/>
                  </a:lnTo>
                  <a:lnTo>
                    <a:pt x="528" y="672"/>
                  </a:lnTo>
                  <a:lnTo>
                    <a:pt x="528" y="768"/>
                  </a:lnTo>
                  <a:lnTo>
                    <a:pt x="912" y="576"/>
                  </a:lnTo>
                  <a:lnTo>
                    <a:pt x="528" y="384"/>
                  </a:lnTo>
                  <a:lnTo>
                    <a:pt x="528" y="480"/>
                  </a:lnTo>
                  <a:lnTo>
                    <a:pt x="144" y="52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6173" name="Freeform 362"/>
            <p:cNvSpPr/>
            <p:nvPr/>
          </p:nvSpPr>
          <p:spPr>
            <a:xfrm>
              <a:off x="672" y="2592"/>
              <a:ext cx="432" cy="144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288" y="36"/>
                </a:cxn>
                <a:cxn ang="0">
                  <a:pos x="288" y="0"/>
                </a:cxn>
                <a:cxn ang="0">
                  <a:pos x="432" y="72"/>
                </a:cxn>
                <a:cxn ang="0">
                  <a:pos x="288" y="144"/>
                </a:cxn>
                <a:cxn ang="0">
                  <a:pos x="288" y="108"/>
                </a:cxn>
                <a:cxn ang="0">
                  <a:pos x="0" y="72"/>
                </a:cxn>
              </a:cxnLst>
              <a:pathLst>
                <a:path w="1152" h="384">
                  <a:moveTo>
                    <a:pt x="0" y="192"/>
                  </a:moveTo>
                  <a:lnTo>
                    <a:pt x="768" y="96"/>
                  </a:lnTo>
                  <a:lnTo>
                    <a:pt x="768" y="0"/>
                  </a:lnTo>
                  <a:lnTo>
                    <a:pt x="1152" y="192"/>
                  </a:lnTo>
                  <a:lnTo>
                    <a:pt x="768" y="384"/>
                  </a:lnTo>
                  <a:lnTo>
                    <a:pt x="768" y="288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6174" name="Freeform 363"/>
            <p:cNvSpPr/>
            <p:nvPr/>
          </p:nvSpPr>
          <p:spPr>
            <a:xfrm>
              <a:off x="1728" y="3216"/>
              <a:ext cx="342" cy="2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234"/>
                </a:cxn>
                <a:cxn ang="0">
                  <a:pos x="198" y="252"/>
                </a:cxn>
                <a:cxn ang="0">
                  <a:pos x="198" y="288"/>
                </a:cxn>
                <a:cxn ang="0">
                  <a:pos x="342" y="216"/>
                </a:cxn>
                <a:cxn ang="0">
                  <a:pos x="198" y="144"/>
                </a:cxn>
                <a:cxn ang="0">
                  <a:pos x="198" y="180"/>
                </a:cxn>
                <a:cxn ang="0">
                  <a:pos x="54" y="198"/>
                </a:cxn>
                <a:cxn ang="0">
                  <a:pos x="36" y="0"/>
                </a:cxn>
              </a:cxnLst>
              <a:pathLst>
                <a:path w="912" h="768">
                  <a:moveTo>
                    <a:pt x="96" y="0"/>
                  </a:moveTo>
                  <a:lnTo>
                    <a:pt x="0" y="624"/>
                  </a:lnTo>
                  <a:lnTo>
                    <a:pt x="528" y="672"/>
                  </a:lnTo>
                  <a:lnTo>
                    <a:pt x="528" y="768"/>
                  </a:lnTo>
                  <a:lnTo>
                    <a:pt x="912" y="576"/>
                  </a:lnTo>
                  <a:lnTo>
                    <a:pt x="528" y="384"/>
                  </a:lnTo>
                  <a:lnTo>
                    <a:pt x="528" y="480"/>
                  </a:lnTo>
                  <a:lnTo>
                    <a:pt x="144" y="52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6175" name="Freeform 364"/>
            <p:cNvSpPr/>
            <p:nvPr/>
          </p:nvSpPr>
          <p:spPr>
            <a:xfrm>
              <a:off x="2202" y="3600"/>
              <a:ext cx="342" cy="2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234"/>
                </a:cxn>
                <a:cxn ang="0">
                  <a:pos x="198" y="252"/>
                </a:cxn>
                <a:cxn ang="0">
                  <a:pos x="198" y="288"/>
                </a:cxn>
                <a:cxn ang="0">
                  <a:pos x="342" y="216"/>
                </a:cxn>
                <a:cxn ang="0">
                  <a:pos x="198" y="144"/>
                </a:cxn>
                <a:cxn ang="0">
                  <a:pos x="198" y="180"/>
                </a:cxn>
                <a:cxn ang="0">
                  <a:pos x="54" y="198"/>
                </a:cxn>
                <a:cxn ang="0">
                  <a:pos x="36" y="0"/>
                </a:cxn>
              </a:cxnLst>
              <a:pathLst>
                <a:path w="912" h="768">
                  <a:moveTo>
                    <a:pt x="96" y="0"/>
                  </a:moveTo>
                  <a:lnTo>
                    <a:pt x="0" y="624"/>
                  </a:lnTo>
                  <a:lnTo>
                    <a:pt x="528" y="672"/>
                  </a:lnTo>
                  <a:lnTo>
                    <a:pt x="528" y="768"/>
                  </a:lnTo>
                  <a:lnTo>
                    <a:pt x="912" y="576"/>
                  </a:lnTo>
                  <a:lnTo>
                    <a:pt x="528" y="384"/>
                  </a:lnTo>
                  <a:lnTo>
                    <a:pt x="528" y="480"/>
                  </a:lnTo>
                  <a:lnTo>
                    <a:pt x="144" y="52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</p:grpSp>
      <p:sp>
        <p:nvSpPr>
          <p:cNvPr id="290166" name="Freeform 374"/>
          <p:cNvSpPr/>
          <p:nvPr/>
        </p:nvSpPr>
        <p:spPr>
          <a:xfrm rot="540000">
            <a:off x="5594350" y="3873500"/>
            <a:ext cx="2009775" cy="2076450"/>
          </a:xfrm>
          <a:custGeom>
            <a:avLst/>
            <a:gdLst/>
            <a:ahLst/>
            <a:cxnLst>
              <a:cxn ang="0">
                <a:pos x="1004887" y="52903"/>
              </a:cxn>
              <a:cxn ang="0">
                <a:pos x="1110665" y="52903"/>
              </a:cxn>
              <a:cxn ang="0">
                <a:pos x="1110665" y="0"/>
              </a:cxn>
              <a:cxn ang="0">
                <a:pos x="1375109" y="105806"/>
              </a:cxn>
              <a:cxn ang="0">
                <a:pos x="1110665" y="211613"/>
              </a:cxn>
              <a:cxn ang="0">
                <a:pos x="1110665" y="158710"/>
              </a:cxn>
              <a:cxn ang="0">
                <a:pos x="1004887" y="158710"/>
              </a:cxn>
              <a:cxn ang="0">
                <a:pos x="105778" y="1058064"/>
              </a:cxn>
              <a:cxn ang="0">
                <a:pos x="1004887" y="1957418"/>
              </a:cxn>
              <a:cxn ang="0">
                <a:pos x="1903997" y="1058064"/>
              </a:cxn>
              <a:cxn ang="0">
                <a:pos x="1004887" y="264516"/>
              </a:cxn>
              <a:cxn ang="0">
                <a:pos x="2009775" y="1058064"/>
              </a:cxn>
              <a:cxn ang="0">
                <a:pos x="1004887" y="2063224"/>
              </a:cxn>
              <a:cxn ang="0">
                <a:pos x="0" y="1058064"/>
              </a:cxn>
              <a:cxn ang="0">
                <a:pos x="1004887" y="52903"/>
              </a:cxn>
            </a:cxnLst>
            <a:pathLst>
              <a:path w="1824" h="1884">
                <a:moveTo>
                  <a:pt x="912" y="48"/>
                </a:moveTo>
                <a:lnTo>
                  <a:pt x="1008" y="48"/>
                </a:lnTo>
                <a:lnTo>
                  <a:pt x="1008" y="0"/>
                </a:lnTo>
                <a:lnTo>
                  <a:pt x="1248" y="96"/>
                </a:lnTo>
                <a:lnTo>
                  <a:pt x="1008" y="192"/>
                </a:lnTo>
                <a:lnTo>
                  <a:pt x="1008" y="144"/>
                </a:lnTo>
                <a:lnTo>
                  <a:pt x="912" y="144"/>
                </a:lnTo>
                <a:cubicBezTo>
                  <a:pt x="912" y="144"/>
                  <a:pt x="160" y="140"/>
                  <a:pt x="96" y="960"/>
                </a:cubicBezTo>
                <a:cubicBezTo>
                  <a:pt x="144" y="1772"/>
                  <a:pt x="912" y="1776"/>
                  <a:pt x="912" y="1776"/>
                </a:cubicBezTo>
                <a:cubicBezTo>
                  <a:pt x="912" y="1776"/>
                  <a:pt x="1676" y="1776"/>
                  <a:pt x="1728" y="960"/>
                </a:cubicBezTo>
                <a:cubicBezTo>
                  <a:pt x="1716" y="200"/>
                  <a:pt x="912" y="240"/>
                  <a:pt x="912" y="240"/>
                </a:cubicBezTo>
                <a:cubicBezTo>
                  <a:pt x="912" y="240"/>
                  <a:pt x="1812" y="152"/>
                  <a:pt x="1824" y="960"/>
                </a:cubicBezTo>
                <a:cubicBezTo>
                  <a:pt x="1772" y="1884"/>
                  <a:pt x="912" y="1872"/>
                  <a:pt x="912" y="1872"/>
                </a:cubicBezTo>
                <a:cubicBezTo>
                  <a:pt x="912" y="1872"/>
                  <a:pt x="40" y="1872"/>
                  <a:pt x="0" y="960"/>
                </a:cubicBezTo>
                <a:cubicBezTo>
                  <a:pt x="48" y="36"/>
                  <a:pt x="912" y="48"/>
                  <a:pt x="912" y="48"/>
                </a:cubicBezTo>
                <a:close/>
              </a:path>
            </a:pathLst>
          </a:custGeom>
          <a:solidFill>
            <a:srgbClr val="CC0000">
              <a:alpha val="100000"/>
            </a:srgbClr>
          </a:solidFill>
          <a:ln w="9525">
            <a:noFill/>
          </a:ln>
          <a:effectLst>
            <a:outerShdw dist="35921" dir="2699999" algn="ctr" rotWithShape="0">
              <a:schemeClr val="tx1">
                <a:alpha val="50000"/>
              </a:schemeClr>
            </a:outerShdw>
          </a:effectLst>
        </p:spPr>
        <p:txBody>
          <a:bodyPr/>
          <a:p>
            <a:endParaRPr lang="zh-TW" altLang="en-US"/>
          </a:p>
        </p:txBody>
      </p:sp>
      <p:grpSp>
        <p:nvGrpSpPr>
          <p:cNvPr id="290172" name="Group 380"/>
          <p:cNvGrpSpPr/>
          <p:nvPr/>
        </p:nvGrpSpPr>
        <p:grpSpPr>
          <a:xfrm>
            <a:off x="1878013" y="4038600"/>
            <a:ext cx="3546475" cy="2403475"/>
            <a:chOff x="672" y="2496"/>
            <a:chExt cx="2234" cy="1514"/>
          </a:xfrm>
        </p:grpSpPr>
        <p:sp>
          <p:nvSpPr>
            <p:cNvPr id="6160" name="AutoShape 381"/>
            <p:cNvSpPr/>
            <p:nvPr/>
          </p:nvSpPr>
          <p:spPr>
            <a:xfrm>
              <a:off x="1104" y="2496"/>
              <a:ext cx="362" cy="362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6161" name="AutoShape 382"/>
            <p:cNvSpPr/>
            <p:nvPr/>
          </p:nvSpPr>
          <p:spPr>
            <a:xfrm>
              <a:off x="1584" y="2880"/>
              <a:ext cx="362" cy="362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6162" name="AutoShape 383"/>
            <p:cNvSpPr/>
            <p:nvPr/>
          </p:nvSpPr>
          <p:spPr>
            <a:xfrm>
              <a:off x="2064" y="3264"/>
              <a:ext cx="362" cy="362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6163" name="AutoShape 384"/>
            <p:cNvSpPr/>
            <p:nvPr/>
          </p:nvSpPr>
          <p:spPr>
            <a:xfrm>
              <a:off x="2544" y="3648"/>
              <a:ext cx="362" cy="362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6164" name="Freeform 385"/>
            <p:cNvSpPr/>
            <p:nvPr/>
          </p:nvSpPr>
          <p:spPr>
            <a:xfrm>
              <a:off x="1248" y="2832"/>
              <a:ext cx="342" cy="2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234"/>
                </a:cxn>
                <a:cxn ang="0">
                  <a:pos x="198" y="252"/>
                </a:cxn>
                <a:cxn ang="0">
                  <a:pos x="198" y="288"/>
                </a:cxn>
                <a:cxn ang="0">
                  <a:pos x="342" y="216"/>
                </a:cxn>
                <a:cxn ang="0">
                  <a:pos x="198" y="144"/>
                </a:cxn>
                <a:cxn ang="0">
                  <a:pos x="198" y="180"/>
                </a:cxn>
                <a:cxn ang="0">
                  <a:pos x="54" y="198"/>
                </a:cxn>
                <a:cxn ang="0">
                  <a:pos x="36" y="0"/>
                </a:cxn>
              </a:cxnLst>
              <a:pathLst>
                <a:path w="912" h="768">
                  <a:moveTo>
                    <a:pt x="96" y="0"/>
                  </a:moveTo>
                  <a:lnTo>
                    <a:pt x="0" y="624"/>
                  </a:lnTo>
                  <a:lnTo>
                    <a:pt x="528" y="672"/>
                  </a:lnTo>
                  <a:lnTo>
                    <a:pt x="528" y="768"/>
                  </a:lnTo>
                  <a:lnTo>
                    <a:pt x="912" y="576"/>
                  </a:lnTo>
                  <a:lnTo>
                    <a:pt x="528" y="384"/>
                  </a:lnTo>
                  <a:lnTo>
                    <a:pt x="528" y="480"/>
                  </a:lnTo>
                  <a:lnTo>
                    <a:pt x="144" y="52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6165" name="Freeform 386"/>
            <p:cNvSpPr/>
            <p:nvPr/>
          </p:nvSpPr>
          <p:spPr>
            <a:xfrm>
              <a:off x="672" y="2592"/>
              <a:ext cx="432" cy="144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288" y="36"/>
                </a:cxn>
                <a:cxn ang="0">
                  <a:pos x="288" y="0"/>
                </a:cxn>
                <a:cxn ang="0">
                  <a:pos x="432" y="72"/>
                </a:cxn>
                <a:cxn ang="0">
                  <a:pos x="288" y="144"/>
                </a:cxn>
                <a:cxn ang="0">
                  <a:pos x="288" y="108"/>
                </a:cxn>
                <a:cxn ang="0">
                  <a:pos x="0" y="72"/>
                </a:cxn>
              </a:cxnLst>
              <a:pathLst>
                <a:path w="1152" h="384">
                  <a:moveTo>
                    <a:pt x="0" y="192"/>
                  </a:moveTo>
                  <a:lnTo>
                    <a:pt x="768" y="96"/>
                  </a:lnTo>
                  <a:lnTo>
                    <a:pt x="768" y="0"/>
                  </a:lnTo>
                  <a:lnTo>
                    <a:pt x="1152" y="192"/>
                  </a:lnTo>
                  <a:lnTo>
                    <a:pt x="768" y="384"/>
                  </a:lnTo>
                  <a:lnTo>
                    <a:pt x="768" y="288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6166" name="Freeform 387"/>
            <p:cNvSpPr/>
            <p:nvPr/>
          </p:nvSpPr>
          <p:spPr>
            <a:xfrm>
              <a:off x="1728" y="3216"/>
              <a:ext cx="342" cy="2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234"/>
                </a:cxn>
                <a:cxn ang="0">
                  <a:pos x="198" y="252"/>
                </a:cxn>
                <a:cxn ang="0">
                  <a:pos x="198" y="288"/>
                </a:cxn>
                <a:cxn ang="0">
                  <a:pos x="342" y="216"/>
                </a:cxn>
                <a:cxn ang="0">
                  <a:pos x="198" y="144"/>
                </a:cxn>
                <a:cxn ang="0">
                  <a:pos x="198" y="180"/>
                </a:cxn>
                <a:cxn ang="0">
                  <a:pos x="54" y="198"/>
                </a:cxn>
                <a:cxn ang="0">
                  <a:pos x="36" y="0"/>
                </a:cxn>
              </a:cxnLst>
              <a:pathLst>
                <a:path w="912" h="768">
                  <a:moveTo>
                    <a:pt x="96" y="0"/>
                  </a:moveTo>
                  <a:lnTo>
                    <a:pt x="0" y="624"/>
                  </a:lnTo>
                  <a:lnTo>
                    <a:pt x="528" y="672"/>
                  </a:lnTo>
                  <a:lnTo>
                    <a:pt x="528" y="768"/>
                  </a:lnTo>
                  <a:lnTo>
                    <a:pt x="912" y="576"/>
                  </a:lnTo>
                  <a:lnTo>
                    <a:pt x="528" y="384"/>
                  </a:lnTo>
                  <a:lnTo>
                    <a:pt x="528" y="480"/>
                  </a:lnTo>
                  <a:lnTo>
                    <a:pt x="144" y="52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6167" name="Freeform 388"/>
            <p:cNvSpPr/>
            <p:nvPr/>
          </p:nvSpPr>
          <p:spPr>
            <a:xfrm>
              <a:off x="2202" y="3600"/>
              <a:ext cx="342" cy="2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234"/>
                </a:cxn>
                <a:cxn ang="0">
                  <a:pos x="198" y="252"/>
                </a:cxn>
                <a:cxn ang="0">
                  <a:pos x="198" y="288"/>
                </a:cxn>
                <a:cxn ang="0">
                  <a:pos x="342" y="216"/>
                </a:cxn>
                <a:cxn ang="0">
                  <a:pos x="198" y="144"/>
                </a:cxn>
                <a:cxn ang="0">
                  <a:pos x="198" y="180"/>
                </a:cxn>
                <a:cxn ang="0">
                  <a:pos x="54" y="198"/>
                </a:cxn>
                <a:cxn ang="0">
                  <a:pos x="36" y="0"/>
                </a:cxn>
              </a:cxnLst>
              <a:pathLst>
                <a:path w="912" h="768">
                  <a:moveTo>
                    <a:pt x="96" y="0"/>
                  </a:moveTo>
                  <a:lnTo>
                    <a:pt x="0" y="624"/>
                  </a:lnTo>
                  <a:lnTo>
                    <a:pt x="528" y="672"/>
                  </a:lnTo>
                  <a:lnTo>
                    <a:pt x="528" y="768"/>
                  </a:lnTo>
                  <a:lnTo>
                    <a:pt x="912" y="576"/>
                  </a:lnTo>
                  <a:lnTo>
                    <a:pt x="528" y="384"/>
                  </a:lnTo>
                  <a:lnTo>
                    <a:pt x="528" y="480"/>
                  </a:lnTo>
                  <a:lnTo>
                    <a:pt x="144" y="52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</p:grpSp>
      <p:sp>
        <p:nvSpPr>
          <p:cNvPr id="2" name="標題 1"/>
          <p:cNvSpPr/>
          <p:nvPr>
            <p:ph type="title"/>
          </p:nvPr>
        </p:nvSpPr>
        <p:spPr/>
        <p:txBody>
          <a:bodyPr/>
          <a:p>
            <a:r>
              <a:rPr altLang="en-US" dirty="0">
                <a:sym typeface="+mn-ea"/>
              </a:rPr>
              <a:t>什麼是</a:t>
            </a:r>
            <a:r>
              <a:rPr lang="en-US" altLang="zh-TW" dirty="0">
                <a:sym typeface="+mn-ea"/>
              </a:rPr>
              <a:t>Process Models?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charRg st="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90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89795">
                                            <p:txEl>
                                              <p:charRg st="0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89795">
                                            <p:txEl>
                                              <p:charRg st="0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8979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8979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289795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289795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901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9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0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0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9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158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UML 圖例: State Diagram</a:t>
            </a:r>
            <a:endParaRPr lang="zh-TW" altLang="en-US"/>
          </a:p>
        </p:txBody>
      </p:sp>
      <p:pic>
        <p:nvPicPr>
          <p:cNvPr id="2" name="內容版面配置區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4525" y="1624965"/>
            <a:ext cx="8178800" cy="472694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UML 圖例: Class Diagram</a:t>
            </a:r>
            <a:endParaRPr lang="zh-TW" altLang="en-US"/>
          </a:p>
        </p:txBody>
      </p:sp>
      <p:pic>
        <p:nvPicPr>
          <p:cNvPr id="2" name="內容版面配置區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8205" y="1652905"/>
            <a:ext cx="7961036" cy="3067104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UML 圖例: Sequence Diagram</a:t>
            </a:r>
            <a:endParaRPr lang="zh-TW" altLang="en-US"/>
          </a:p>
        </p:txBody>
      </p:sp>
      <p:pic>
        <p:nvPicPr>
          <p:cNvPr id="2" name="內容版面配置區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8020" y="1341120"/>
            <a:ext cx="5796915" cy="5448935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為何需要版本控制系統（一）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TW" altLang="en-US" sz="2800"/>
              <a:t>假設你有一個資料夾，名為 </a:t>
            </a:r>
            <a:r>
              <a:rPr lang="en-US" altLang="zh-TW" sz="2800"/>
              <a:t>Document</a:t>
            </a:r>
            <a:endParaRPr lang="en-US" altLang="zh-TW" sz="2800"/>
          </a:p>
          <a:p>
            <a:r>
              <a:rPr altLang="en-US" sz="2800"/>
              <a:t>你想編輯其中的內容，卻又怕改錯而回不去</a:t>
            </a:r>
            <a:endParaRPr altLang="en-US" sz="2800"/>
          </a:p>
        </p:txBody>
      </p:sp>
      <p:sp>
        <p:nvSpPr>
          <p:cNvPr id="160784" name="Freeform 16"/>
          <p:cNvSpPr/>
          <p:nvPr/>
        </p:nvSpPr>
        <p:spPr bwMode="auto">
          <a:xfrm>
            <a:off x="1747520" y="3161030"/>
            <a:ext cx="1219200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85" name="AutoShape 17"/>
          <p:cNvSpPr>
            <a:spLocks noChangeArrowheads="1"/>
          </p:cNvSpPr>
          <p:nvPr/>
        </p:nvSpPr>
        <p:spPr bwMode="auto">
          <a:xfrm flipH="1">
            <a:off x="1595120" y="3349943"/>
            <a:ext cx="1371600" cy="496887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Document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311302" name="圓角矩形 311301"/>
          <p:cNvSpPr/>
          <p:nvPr/>
        </p:nvSpPr>
        <p:spPr>
          <a:xfrm>
            <a:off x="3313430" y="3161030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32" name="向右箭號 311331"/>
          <p:cNvSpPr/>
          <p:nvPr/>
        </p:nvSpPr>
        <p:spPr>
          <a:xfrm>
            <a:off x="3879215" y="3512185"/>
            <a:ext cx="1514475" cy="398780"/>
          </a:xfrm>
          <a:prstGeom prst="rightArrow">
            <a:avLst>
              <a:gd name="adj1" fmla="val 53333"/>
              <a:gd name="adj2" fmla="val 84462"/>
            </a:avLst>
          </a:prstGeom>
          <a:gradFill rotWithShape="1">
            <a:gsLst>
              <a:gs pos="0">
                <a:srgbClr val="FF0000">
                  <a:alpha val="10001"/>
                </a:srgbClr>
              </a:gs>
              <a:gs pos="100000">
                <a:srgbClr val="FF0000">
                  <a:gamma/>
                  <a:tint val="80392"/>
                  <a:invGamma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918585" y="2701290"/>
            <a:ext cx="1671955" cy="9353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Copy on write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先備份，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有備無患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Freeform 16"/>
          <p:cNvSpPr/>
          <p:nvPr/>
        </p:nvSpPr>
        <p:spPr bwMode="auto">
          <a:xfrm>
            <a:off x="6065520" y="3135630"/>
            <a:ext cx="1219200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flipH="1">
            <a:off x="5913120" y="3324543"/>
            <a:ext cx="1371600" cy="496887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Doc bak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145540" y="3910965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41475" y="3989070"/>
            <a:ext cx="5212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編輯文件。若是改壞了，去備份那邊複製原件回來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Freeform 16"/>
          <p:cNvSpPr/>
          <p:nvPr/>
        </p:nvSpPr>
        <p:spPr bwMode="auto">
          <a:xfrm>
            <a:off x="1823720" y="5005070"/>
            <a:ext cx="1219200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5" name="AutoShape 17"/>
          <p:cNvSpPr>
            <a:spLocks noChangeArrowheads="1"/>
          </p:cNvSpPr>
          <p:nvPr/>
        </p:nvSpPr>
        <p:spPr bwMode="auto">
          <a:xfrm flipH="1">
            <a:off x="1671320" y="5193983"/>
            <a:ext cx="1371600" cy="496887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Document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389630" y="5005070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向右箭號 16"/>
          <p:cNvSpPr/>
          <p:nvPr/>
        </p:nvSpPr>
        <p:spPr>
          <a:xfrm>
            <a:off x="3955415" y="5356225"/>
            <a:ext cx="1514475" cy="398780"/>
          </a:xfrm>
          <a:prstGeom prst="rightArrow">
            <a:avLst>
              <a:gd name="adj1" fmla="val 53333"/>
              <a:gd name="adj2" fmla="val 84462"/>
            </a:avLst>
          </a:prstGeom>
          <a:gradFill rotWithShape="1">
            <a:gsLst>
              <a:gs pos="0">
                <a:srgbClr val="FF0000">
                  <a:alpha val="10001"/>
                </a:srgbClr>
              </a:gs>
              <a:gs pos="100000">
                <a:srgbClr val="FF0000">
                  <a:gamma/>
                  <a:tint val="80392"/>
                  <a:invGamma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83990" y="4761865"/>
            <a:ext cx="1417320" cy="6610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複製原件到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Doc branch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Freeform 16"/>
          <p:cNvSpPr/>
          <p:nvPr/>
        </p:nvSpPr>
        <p:spPr bwMode="auto">
          <a:xfrm>
            <a:off x="6141720" y="4979670"/>
            <a:ext cx="1219200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20" name="AutoShape 17"/>
          <p:cNvSpPr>
            <a:spLocks noChangeArrowheads="1"/>
          </p:cNvSpPr>
          <p:nvPr/>
        </p:nvSpPr>
        <p:spPr bwMode="auto">
          <a:xfrm flipH="1">
            <a:off x="5989320" y="5168583"/>
            <a:ext cx="1371600" cy="496887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Doc branch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6026785" y="5954395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370320" y="5956300"/>
            <a:ext cx="1783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編輯分支版本。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46" name="手繪多邊形 311345"/>
          <p:cNvSpPr/>
          <p:nvPr/>
        </p:nvSpPr>
        <p:spPr>
          <a:xfrm rot="18305606">
            <a:off x="2805430" y="5357495"/>
            <a:ext cx="1371600" cy="127952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180">
                <a:pos x="140" y="9066"/>
              </a:cxn>
              <a:cxn ang="180">
                <a:pos x="3246" y="15349"/>
              </a:cxn>
              <a:cxn ang="180">
                <a:pos x="4053" y="9703"/>
              </a:cxn>
              <a:cxn ang="270">
                <a:pos x="2038" y="529"/>
              </a:cxn>
              <a:cxn ang="270">
                <a:pos x="8639" y="1052"/>
              </a:cxn>
              <a:cxn ang="270">
                <a:pos x="8116" y="7654"/>
              </a:cxn>
            </a:cxnLst>
            <a:rect l="txL" t="txT" r="txR" b="txB"/>
            <a:pathLst>
              <a:path w="21600" h="21600">
                <a:moveTo>
                  <a:pt x="6364" y="5600"/>
                </a:moveTo>
                <a:arcTo wR="6835" hR="6835" stAng="-7828004" swAng="-4835718"/>
                <a:lnTo>
                  <a:pt x="1548" y="16372"/>
                </a:lnTo>
                <a:arcTo wR="10800" hR="10800" stAng="8936277" swAng="4835718"/>
                <a:lnTo>
                  <a:pt x="2038" y="529"/>
                </a:lnTo>
                <a:lnTo>
                  <a:pt x="8639" y="1052"/>
                </a:lnTo>
                <a:lnTo>
                  <a:pt x="8116" y="7654"/>
                </a:lnTo>
                <a:lnTo>
                  <a:pt x="6364" y="5600"/>
                </a:lnTo>
                <a:close/>
              </a:path>
            </a:pathLst>
          </a:custGeom>
          <a:gradFill rotWithShape="1">
            <a:gsLst>
              <a:gs pos="0">
                <a:srgbClr val="FF0000">
                  <a:alpha val="89999"/>
                </a:srgbClr>
              </a:gs>
              <a:gs pos="100000">
                <a:srgbClr val="FF0000">
                  <a:gamma/>
                  <a:tint val="22353"/>
                  <a:invGamma/>
                </a:srgbClr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44" name="手繪多邊形 311343"/>
          <p:cNvSpPr/>
          <p:nvPr/>
        </p:nvSpPr>
        <p:spPr>
          <a:xfrm rot="12871063">
            <a:off x="4375785" y="5281295"/>
            <a:ext cx="1371600" cy="127952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180">
                <a:pos x="9" y="10347"/>
              </a:cxn>
              <a:cxn ang="180">
                <a:pos x="4535" y="17004"/>
              </a:cxn>
              <a:cxn ang="180">
                <a:pos x="3971" y="10513"/>
              </a:cxn>
              <a:cxn ang="270">
                <a:pos x="2038" y="529"/>
              </a:cxn>
              <a:cxn ang="270">
                <a:pos x="8639" y="1052"/>
              </a:cxn>
              <a:cxn ang="270">
                <a:pos x="8116" y="7654"/>
              </a:cxn>
            </a:cxnLst>
            <a:rect l="txL" t="txT" r="txR" b="txB"/>
            <a:pathLst>
              <a:path w="21600" h="21600">
                <a:moveTo>
                  <a:pt x="6364" y="5600"/>
                </a:moveTo>
                <a:arcTo wR="6835" hR="6835" stAng="-7828004" swAng="-5655531"/>
                <a:lnTo>
                  <a:pt x="3126" y="18400"/>
                </a:lnTo>
                <a:arcTo wR="10800" hR="10800" stAng="8116465" swAng="5655531"/>
                <a:lnTo>
                  <a:pt x="2038" y="529"/>
                </a:lnTo>
                <a:lnTo>
                  <a:pt x="8639" y="1052"/>
                </a:lnTo>
                <a:lnTo>
                  <a:pt x="8116" y="7654"/>
                </a:lnTo>
                <a:lnTo>
                  <a:pt x="6364" y="5600"/>
                </a:lnTo>
                <a:close/>
              </a:path>
            </a:pathLst>
          </a:custGeom>
          <a:gradFill rotWithShape="1">
            <a:gsLst>
              <a:gs pos="0">
                <a:srgbClr val="FF0000">
                  <a:alpha val="89999"/>
                </a:srgbClr>
              </a:gs>
              <a:gs pos="100000">
                <a:srgbClr val="FF0000">
                  <a:gamma/>
                  <a:tint val="22353"/>
                  <a:invGamma/>
                </a:srgbClr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600" y="4419600"/>
            <a:ext cx="7315200" cy="76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2272030" y="5822315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470275" y="6065520"/>
            <a:ext cx="1554480" cy="6610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內容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確定後，</a:t>
            </a:r>
            <a:b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匯入主版本。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為何需要版本控制系統（二）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/>
          <a:p>
            <a:r>
              <a:rPr lang="zh-TW" altLang="en-US" sz="2800"/>
              <a:t>同時，</a:t>
            </a:r>
            <a:r>
              <a:rPr lang="en-US" altLang="zh-TW" sz="2800"/>
              <a:t>Document </a:t>
            </a:r>
            <a:r>
              <a:rPr altLang="en-US" sz="2800"/>
              <a:t>資料夾可能多人共用</a:t>
            </a:r>
            <a:endParaRPr altLang="en-US" sz="2800"/>
          </a:p>
          <a:p>
            <a:pPr lvl="1"/>
            <a:r>
              <a:rPr altLang="en-US" sz="2450"/>
              <a:t>後存檔的版本蓋掉之前他人存檔的內容</a:t>
            </a:r>
            <a:endParaRPr altLang="en-US" sz="2450"/>
          </a:p>
          <a:p>
            <a:pPr lvl="1"/>
            <a:r>
              <a:rPr altLang="en-US" sz="2450"/>
              <a:t>能偵測有人同時編輯內容嗎</a:t>
            </a:r>
            <a:r>
              <a:rPr lang="en-US" altLang="zh-TW" sz="2450"/>
              <a:t>?</a:t>
            </a:r>
            <a:endParaRPr lang="en-US" altLang="zh-TW" sz="2450"/>
          </a:p>
          <a:p>
            <a:r>
              <a:rPr altLang="en-US" sz="2800"/>
              <a:t>能追溯何人何時改了什麼內容嗎</a:t>
            </a:r>
            <a:r>
              <a:rPr lang="en-US" altLang="zh-TW" sz="2800"/>
              <a:t>?</a:t>
            </a:r>
            <a:endParaRPr lang="en-US" altLang="zh-TW" sz="2800"/>
          </a:p>
        </p:txBody>
      </p:sp>
      <p:sp>
        <p:nvSpPr>
          <p:cNvPr id="160784" name="Freeform 16"/>
          <p:cNvSpPr/>
          <p:nvPr/>
        </p:nvSpPr>
        <p:spPr bwMode="auto">
          <a:xfrm>
            <a:off x="4011295" y="4078605"/>
            <a:ext cx="1219200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85" name="AutoShape 17"/>
          <p:cNvSpPr>
            <a:spLocks noChangeArrowheads="1"/>
          </p:cNvSpPr>
          <p:nvPr/>
        </p:nvSpPr>
        <p:spPr bwMode="auto">
          <a:xfrm flipH="1">
            <a:off x="3858895" y="4267518"/>
            <a:ext cx="1371600" cy="496887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Document</a:t>
            </a:r>
            <a:endParaRPr lang="en-US" altLang="zh-TW" sz="1600">
              <a:ea typeface="新細明體" panose="02020500000000000000" charset="-120"/>
            </a:endParaRPr>
          </a:p>
        </p:txBody>
      </p:sp>
      <p:pic>
        <p:nvPicPr>
          <p:cNvPr id="178" name="Picture 29" descr="User_UserHalfD0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639" y="3799040"/>
            <a:ext cx="763587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9" descr="User_UserHalfD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39" y="5107140"/>
            <a:ext cx="763587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9" descr="User_UserHalfD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354" y="3822535"/>
            <a:ext cx="763587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User_UserHalfD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029" y="5160480"/>
            <a:ext cx="763587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2990850" y="4079240"/>
            <a:ext cx="722630" cy="685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flipH="1">
            <a:off x="5471795" y="4078605"/>
            <a:ext cx="685165" cy="685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2700000" flipH="1">
            <a:off x="4786630" y="4997450"/>
            <a:ext cx="685165" cy="685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 rot="18960000">
            <a:off x="3850005" y="4979670"/>
            <a:ext cx="722630" cy="6858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71" name="Freeform 3"/>
          <p:cNvSpPr/>
          <p:nvPr/>
        </p:nvSpPr>
        <p:spPr bwMode="auto">
          <a:xfrm>
            <a:off x="2528570" y="4690110"/>
            <a:ext cx="538163" cy="427038"/>
          </a:xfrm>
          <a:custGeom>
            <a:avLst/>
            <a:gdLst>
              <a:gd name="T0" fmla="*/ 0 w 624"/>
              <a:gd name="T1" fmla="*/ 0 h 480"/>
              <a:gd name="T2" fmla="*/ 0 w 624"/>
              <a:gd name="T3" fmla="*/ 379919695 h 480"/>
              <a:gd name="T4" fmla="*/ 464133677 w 624"/>
              <a:gd name="T5" fmla="*/ 379919695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0"/>
                </a:moveTo>
                <a:lnTo>
                  <a:pt x="0" y="480"/>
                </a:lnTo>
                <a:lnTo>
                  <a:pt x="624" y="4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建立 Repository (數據庫)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/>
            <a:r>
              <a:rPr altLang="en-US" sz="2800"/>
              <a:t>在 </a:t>
            </a:r>
            <a:r>
              <a:rPr lang="en-US" altLang="zh-TW" sz="2800"/>
              <a:t>Working folder </a:t>
            </a:r>
            <a:r>
              <a:rPr altLang="en-US" sz="2800"/>
              <a:t>執行指令</a:t>
            </a:r>
            <a:r>
              <a:rPr lang="en-US" altLang="zh-TW" sz="2800"/>
              <a:t>:</a:t>
            </a:r>
            <a:br>
              <a:rPr altLang="en-US" sz="2800"/>
            </a:br>
            <a:r>
              <a:rPr altLang="en-US" sz="2800"/>
              <a:t> </a:t>
            </a:r>
            <a:r>
              <a:rPr lang="en-US" altLang="zh-TW" sz="2800"/>
              <a:t>git init</a:t>
            </a:r>
            <a:endParaRPr lang="en-US" altLang="zh-TW" sz="2800"/>
          </a:p>
          <a:p>
            <a:pPr marL="457200" indent="-457200"/>
            <a:r>
              <a:rPr lang="en-US" altLang="zh-TW" sz="2800">
                <a:sym typeface="+mn-ea"/>
              </a:rPr>
              <a:t>Working folder </a:t>
            </a:r>
            <a:r>
              <a:rPr altLang="en-US" sz="2800">
                <a:sym typeface="+mn-ea"/>
              </a:rPr>
              <a:t>多出一個 </a:t>
            </a:r>
            <a:r>
              <a:rPr lang="en-US" altLang="zh-TW" sz="2800">
                <a:sym typeface="+mn-ea"/>
              </a:rPr>
              <a:t>Git </a:t>
            </a:r>
            <a:r>
              <a:rPr altLang="en-US" sz="2800">
                <a:sym typeface="+mn-ea"/>
              </a:rPr>
              <a:t>系統資料夾</a:t>
            </a:r>
            <a:endParaRPr altLang="en-US" sz="2800">
              <a:sym typeface="+mn-ea"/>
            </a:endParaRPr>
          </a:p>
        </p:txBody>
      </p:sp>
      <p:grpSp>
        <p:nvGrpSpPr>
          <p:cNvPr id="153622" name="Group 48"/>
          <p:cNvGrpSpPr/>
          <p:nvPr/>
        </p:nvGrpSpPr>
        <p:grpSpPr bwMode="auto">
          <a:xfrm>
            <a:off x="1453515" y="4958715"/>
            <a:ext cx="568960" cy="742950"/>
            <a:chOff x="3049" y="1464"/>
            <a:chExt cx="872" cy="1110"/>
          </a:xfrm>
        </p:grpSpPr>
        <p:sp>
          <p:nvSpPr>
            <p:cNvPr id="153627" name="AutoShape 49"/>
            <p:cNvSpPr>
              <a:spLocks noChangeArrowheads="1"/>
            </p:cNvSpPr>
            <p:nvPr/>
          </p:nvSpPr>
          <p:spPr bwMode="auto">
            <a:xfrm flipV="1">
              <a:off x="3049" y="1464"/>
              <a:ext cx="872" cy="1110"/>
            </a:xfrm>
            <a:prstGeom prst="foldedCorner">
              <a:avLst>
                <a:gd name="adj" fmla="val 21875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  <a:effectLst>
              <a:outerShdw dist="53882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9pPr>
            </a:lstStyle>
            <a:p>
              <a:endParaRPr lang="zh-TW" altLang="en-US"/>
            </a:p>
          </p:txBody>
        </p:sp>
        <p:grpSp>
          <p:nvGrpSpPr>
            <p:cNvPr id="153628" name="Group 50"/>
            <p:cNvGrpSpPr/>
            <p:nvPr/>
          </p:nvGrpSpPr>
          <p:grpSpPr bwMode="auto">
            <a:xfrm>
              <a:off x="3122" y="1661"/>
              <a:ext cx="726" cy="740"/>
              <a:chOff x="3859" y="1795"/>
              <a:chExt cx="480" cy="480"/>
            </a:xfrm>
          </p:grpSpPr>
          <p:sp>
            <p:nvSpPr>
              <p:cNvPr id="153629" name="Line 51"/>
              <p:cNvSpPr>
                <a:spLocks noChangeShapeType="1"/>
              </p:cNvSpPr>
              <p:nvPr/>
            </p:nvSpPr>
            <p:spPr bwMode="auto">
              <a:xfrm>
                <a:off x="3859" y="1795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0" name="Line 52"/>
              <p:cNvSpPr>
                <a:spLocks noChangeShapeType="1"/>
              </p:cNvSpPr>
              <p:nvPr/>
            </p:nvSpPr>
            <p:spPr bwMode="auto">
              <a:xfrm>
                <a:off x="3859" y="1891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1" name="Line 53"/>
              <p:cNvSpPr>
                <a:spLocks noChangeShapeType="1"/>
              </p:cNvSpPr>
              <p:nvPr/>
            </p:nvSpPr>
            <p:spPr bwMode="auto">
              <a:xfrm>
                <a:off x="3859" y="1987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2" name="Line 54"/>
              <p:cNvSpPr>
                <a:spLocks noChangeShapeType="1"/>
              </p:cNvSpPr>
              <p:nvPr/>
            </p:nvSpPr>
            <p:spPr bwMode="auto">
              <a:xfrm>
                <a:off x="3859" y="2083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3" name="Line 55"/>
              <p:cNvSpPr>
                <a:spLocks noChangeShapeType="1"/>
              </p:cNvSpPr>
              <p:nvPr/>
            </p:nvSpPr>
            <p:spPr bwMode="auto">
              <a:xfrm>
                <a:off x="3859" y="2179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4" name="Line 56"/>
              <p:cNvSpPr>
                <a:spLocks noChangeShapeType="1"/>
              </p:cNvSpPr>
              <p:nvPr/>
            </p:nvSpPr>
            <p:spPr bwMode="auto">
              <a:xfrm>
                <a:off x="3859" y="2275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60784" name="Freeform 16"/>
          <p:cNvSpPr/>
          <p:nvPr/>
        </p:nvSpPr>
        <p:spPr bwMode="auto">
          <a:xfrm>
            <a:off x="1558290" y="4032250"/>
            <a:ext cx="1613535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85" name="AutoShape 17"/>
          <p:cNvSpPr>
            <a:spLocks noChangeArrowheads="1"/>
          </p:cNvSpPr>
          <p:nvPr/>
        </p:nvSpPr>
        <p:spPr bwMode="auto">
          <a:xfrm flipH="1">
            <a:off x="1329690" y="4221480"/>
            <a:ext cx="1815465" cy="496570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working folder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60774" name="Freeform 6"/>
          <p:cNvSpPr/>
          <p:nvPr/>
        </p:nvSpPr>
        <p:spPr bwMode="auto">
          <a:xfrm>
            <a:off x="2942908" y="4958398"/>
            <a:ext cx="549275" cy="455612"/>
          </a:xfrm>
          <a:custGeom>
            <a:avLst/>
            <a:gdLst>
              <a:gd name="T0" fmla="*/ 0 w 1248"/>
              <a:gd name="T1" fmla="*/ 208415958 h 996"/>
              <a:gd name="T2" fmla="*/ 0 w 1248"/>
              <a:gd name="T3" fmla="*/ 19669996 h 996"/>
              <a:gd name="T4" fmla="*/ 15303118 w 1248"/>
              <a:gd name="T5" fmla="*/ 0 h 996"/>
              <a:gd name="T6" fmla="*/ 90462248 w 1248"/>
              <a:gd name="T7" fmla="*/ 0 h 996"/>
              <a:gd name="T8" fmla="*/ 101890953 w 1248"/>
              <a:gd name="T9" fmla="*/ 19460488 h 996"/>
              <a:gd name="T10" fmla="*/ 241749219 w 1248"/>
              <a:gd name="T11" fmla="*/ 19669996 h 996"/>
              <a:gd name="T12" fmla="*/ 241749219 w 1248"/>
              <a:gd name="T13" fmla="*/ 208415958 h 996"/>
              <a:gd name="T14" fmla="*/ 0 w 1248"/>
              <a:gd name="T15" fmla="*/ 208415958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79" name="AutoShape 11"/>
          <p:cNvSpPr>
            <a:spLocks noChangeArrowheads="1"/>
          </p:cNvSpPr>
          <p:nvPr/>
        </p:nvSpPr>
        <p:spPr bwMode="auto">
          <a:xfrm flipH="1">
            <a:off x="2833370" y="5071110"/>
            <a:ext cx="655638" cy="358775"/>
          </a:xfrm>
          <a:prstGeom prst="parallelogram">
            <a:avLst>
              <a:gd name="adj" fmla="val 20305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Git</a:t>
            </a:r>
            <a:endParaRPr lang="en-US" altLang="zh-TW" sz="1600">
              <a:ea typeface="新細明體" panose="02020500000000000000" charset="-12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Oval 2"/>
          <p:cNvSpPr>
            <a:spLocks noChangeArrowheads="1"/>
          </p:cNvSpPr>
          <p:nvPr/>
        </p:nvSpPr>
        <p:spPr bwMode="auto">
          <a:xfrm>
            <a:off x="3365500" y="3579495"/>
            <a:ext cx="5420995" cy="3022600"/>
          </a:xfrm>
          <a:prstGeom prst="ellipse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zh-TW" altLang="en-US" b="0">
                <a:ea typeface="新細明體" panose="02020500000000000000" charset="-120"/>
              </a:rPr>
              <a:t> </a:t>
            </a:r>
            <a:endParaRPr lang="zh-TW" altLang="en-US" b="0">
              <a:ea typeface="新細明體" panose="02020500000000000000" charset="-120"/>
            </a:endParaRPr>
          </a:p>
        </p:txBody>
      </p:sp>
      <p:sp>
        <p:nvSpPr>
          <p:cNvPr id="3" name="矩形 2"/>
          <p:cNvSpPr/>
          <p:nvPr/>
        </p:nvSpPr>
        <p:spPr>
          <a:xfrm flipH="1">
            <a:off x="5140325" y="4343400"/>
            <a:ext cx="76200" cy="155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0771" name="Freeform 3"/>
          <p:cNvSpPr/>
          <p:nvPr/>
        </p:nvSpPr>
        <p:spPr bwMode="auto">
          <a:xfrm>
            <a:off x="2528570" y="4690110"/>
            <a:ext cx="538163" cy="427038"/>
          </a:xfrm>
          <a:custGeom>
            <a:avLst/>
            <a:gdLst>
              <a:gd name="T0" fmla="*/ 0 w 624"/>
              <a:gd name="T1" fmla="*/ 0 h 480"/>
              <a:gd name="T2" fmla="*/ 0 w 624"/>
              <a:gd name="T3" fmla="*/ 379919695 h 480"/>
              <a:gd name="T4" fmla="*/ 464133677 w 624"/>
              <a:gd name="T5" fmla="*/ 379919695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0"/>
                </a:moveTo>
                <a:lnTo>
                  <a:pt x="0" y="480"/>
                </a:lnTo>
                <a:lnTo>
                  <a:pt x="624" y="4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git add, git commit</a:t>
            </a:r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/>
            <a:r>
              <a:rPr altLang="en-US" sz="2800"/>
              <a:t>在 </a:t>
            </a:r>
            <a:r>
              <a:rPr lang="en-US" altLang="zh-TW" sz="2800"/>
              <a:t>Working folder </a:t>
            </a:r>
            <a:r>
              <a:rPr altLang="en-US" sz="2800"/>
              <a:t>執行指令</a:t>
            </a:r>
            <a:r>
              <a:rPr lang="en-US" altLang="zh-TW" sz="2800"/>
              <a:t>:</a:t>
            </a:r>
            <a:br>
              <a:rPr altLang="en-US" sz="2800"/>
            </a:br>
            <a:r>
              <a:rPr lang="en-US" altLang="zh-TW" sz="2800"/>
              <a:t>git add</a:t>
            </a:r>
            <a:br>
              <a:rPr lang="en-US" altLang="zh-TW" sz="2800"/>
            </a:br>
            <a:r>
              <a:rPr lang="en-US" altLang="zh-TW" sz="2800"/>
              <a:t>git commit -m “</a:t>
            </a:r>
            <a:r>
              <a:rPr altLang="en-US" sz="2800"/>
              <a:t>註解說明</a:t>
            </a:r>
            <a:r>
              <a:rPr lang="en-US" altLang="zh-TW" sz="2800"/>
              <a:t>”</a:t>
            </a:r>
            <a:endParaRPr lang="en-US" altLang="zh-TW" sz="2800"/>
          </a:p>
          <a:p>
            <a:pPr marL="457200" indent="-457200"/>
            <a:r>
              <a:rPr altLang="en-US" sz="2800">
                <a:sym typeface="+mn-ea"/>
              </a:rPr>
              <a:t>將檔案搬進 </a:t>
            </a:r>
            <a:r>
              <a:rPr lang="en-US" altLang="zh-TW" sz="2800">
                <a:sym typeface="+mn-ea"/>
              </a:rPr>
              <a:t>Git (</a:t>
            </a:r>
            <a:r>
              <a:rPr altLang="en-US" sz="2800">
                <a:sym typeface="+mn-ea"/>
              </a:rPr>
              <a:t>之 </a:t>
            </a:r>
            <a:r>
              <a:rPr lang="en-US" altLang="zh-TW" sz="2800">
                <a:sym typeface="+mn-ea"/>
              </a:rPr>
              <a:t>master </a:t>
            </a:r>
            <a:r>
              <a:rPr altLang="en-US" sz="2800">
                <a:sym typeface="+mn-ea"/>
              </a:rPr>
              <a:t>分支</a:t>
            </a:r>
            <a:r>
              <a:rPr lang="en-US" altLang="zh-TW" sz="2800">
                <a:sym typeface="+mn-ea"/>
              </a:rPr>
              <a:t>)</a:t>
            </a:r>
            <a:endParaRPr lang="en-US" altLang="zh-TW" sz="2800">
              <a:sym typeface="+mn-ea"/>
            </a:endParaRPr>
          </a:p>
        </p:txBody>
      </p:sp>
      <p:grpSp>
        <p:nvGrpSpPr>
          <p:cNvPr id="153622" name="Group 48"/>
          <p:cNvGrpSpPr/>
          <p:nvPr/>
        </p:nvGrpSpPr>
        <p:grpSpPr bwMode="auto">
          <a:xfrm>
            <a:off x="1453515" y="4958715"/>
            <a:ext cx="568960" cy="742950"/>
            <a:chOff x="3049" y="1464"/>
            <a:chExt cx="872" cy="1110"/>
          </a:xfrm>
        </p:grpSpPr>
        <p:sp>
          <p:nvSpPr>
            <p:cNvPr id="153627" name="AutoShape 49"/>
            <p:cNvSpPr>
              <a:spLocks noChangeArrowheads="1"/>
            </p:cNvSpPr>
            <p:nvPr/>
          </p:nvSpPr>
          <p:spPr bwMode="auto">
            <a:xfrm flipV="1">
              <a:off x="3049" y="1464"/>
              <a:ext cx="872" cy="1110"/>
            </a:xfrm>
            <a:prstGeom prst="foldedCorner">
              <a:avLst>
                <a:gd name="adj" fmla="val 21875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  <a:effectLst>
              <a:outerShdw dist="53882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9pPr>
            </a:lstStyle>
            <a:p>
              <a:endParaRPr lang="zh-TW" altLang="en-US"/>
            </a:p>
          </p:txBody>
        </p:sp>
        <p:grpSp>
          <p:nvGrpSpPr>
            <p:cNvPr id="153628" name="Group 50"/>
            <p:cNvGrpSpPr/>
            <p:nvPr/>
          </p:nvGrpSpPr>
          <p:grpSpPr bwMode="auto">
            <a:xfrm>
              <a:off x="3122" y="1661"/>
              <a:ext cx="726" cy="740"/>
              <a:chOff x="3859" y="1795"/>
              <a:chExt cx="480" cy="480"/>
            </a:xfrm>
          </p:grpSpPr>
          <p:sp>
            <p:nvSpPr>
              <p:cNvPr id="153629" name="Line 51"/>
              <p:cNvSpPr>
                <a:spLocks noChangeShapeType="1"/>
              </p:cNvSpPr>
              <p:nvPr/>
            </p:nvSpPr>
            <p:spPr bwMode="auto">
              <a:xfrm>
                <a:off x="3859" y="1795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0" name="Line 52"/>
              <p:cNvSpPr>
                <a:spLocks noChangeShapeType="1"/>
              </p:cNvSpPr>
              <p:nvPr/>
            </p:nvSpPr>
            <p:spPr bwMode="auto">
              <a:xfrm>
                <a:off x="3859" y="1891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1" name="Line 53"/>
              <p:cNvSpPr>
                <a:spLocks noChangeShapeType="1"/>
              </p:cNvSpPr>
              <p:nvPr/>
            </p:nvSpPr>
            <p:spPr bwMode="auto">
              <a:xfrm>
                <a:off x="3859" y="1987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2" name="Line 54"/>
              <p:cNvSpPr>
                <a:spLocks noChangeShapeType="1"/>
              </p:cNvSpPr>
              <p:nvPr/>
            </p:nvSpPr>
            <p:spPr bwMode="auto">
              <a:xfrm>
                <a:off x="3859" y="2083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3" name="Line 55"/>
              <p:cNvSpPr>
                <a:spLocks noChangeShapeType="1"/>
              </p:cNvSpPr>
              <p:nvPr/>
            </p:nvSpPr>
            <p:spPr bwMode="auto">
              <a:xfrm>
                <a:off x="3859" y="2179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4" name="Line 56"/>
              <p:cNvSpPr>
                <a:spLocks noChangeShapeType="1"/>
              </p:cNvSpPr>
              <p:nvPr/>
            </p:nvSpPr>
            <p:spPr bwMode="auto">
              <a:xfrm>
                <a:off x="3859" y="2275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60784" name="Freeform 16"/>
          <p:cNvSpPr/>
          <p:nvPr/>
        </p:nvSpPr>
        <p:spPr bwMode="auto">
          <a:xfrm>
            <a:off x="1558290" y="4032250"/>
            <a:ext cx="1613535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85" name="AutoShape 17"/>
          <p:cNvSpPr>
            <a:spLocks noChangeArrowheads="1"/>
          </p:cNvSpPr>
          <p:nvPr/>
        </p:nvSpPr>
        <p:spPr bwMode="auto">
          <a:xfrm flipH="1">
            <a:off x="1329690" y="4221480"/>
            <a:ext cx="1815465" cy="496570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working folder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60774" name="Freeform 6"/>
          <p:cNvSpPr/>
          <p:nvPr/>
        </p:nvSpPr>
        <p:spPr bwMode="auto">
          <a:xfrm>
            <a:off x="2942908" y="4958398"/>
            <a:ext cx="549275" cy="455612"/>
          </a:xfrm>
          <a:custGeom>
            <a:avLst/>
            <a:gdLst>
              <a:gd name="T0" fmla="*/ 0 w 1248"/>
              <a:gd name="T1" fmla="*/ 208415958 h 996"/>
              <a:gd name="T2" fmla="*/ 0 w 1248"/>
              <a:gd name="T3" fmla="*/ 19669996 h 996"/>
              <a:gd name="T4" fmla="*/ 15303118 w 1248"/>
              <a:gd name="T5" fmla="*/ 0 h 996"/>
              <a:gd name="T6" fmla="*/ 90462248 w 1248"/>
              <a:gd name="T7" fmla="*/ 0 h 996"/>
              <a:gd name="T8" fmla="*/ 101890953 w 1248"/>
              <a:gd name="T9" fmla="*/ 19460488 h 996"/>
              <a:gd name="T10" fmla="*/ 241749219 w 1248"/>
              <a:gd name="T11" fmla="*/ 19669996 h 996"/>
              <a:gd name="T12" fmla="*/ 241749219 w 1248"/>
              <a:gd name="T13" fmla="*/ 208415958 h 996"/>
              <a:gd name="T14" fmla="*/ 0 w 1248"/>
              <a:gd name="T15" fmla="*/ 208415958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79" name="AutoShape 11"/>
          <p:cNvSpPr>
            <a:spLocks noChangeArrowheads="1"/>
          </p:cNvSpPr>
          <p:nvPr/>
        </p:nvSpPr>
        <p:spPr bwMode="auto">
          <a:xfrm flipH="1">
            <a:off x="2833370" y="5071110"/>
            <a:ext cx="655638" cy="358775"/>
          </a:xfrm>
          <a:prstGeom prst="parallelogram">
            <a:avLst>
              <a:gd name="adj" fmla="val 20305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Git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603750" y="3696970"/>
            <a:ext cx="1043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master</a:t>
            </a:r>
            <a:endParaRPr lang="en-US" altLang="zh-TW" sz="2400"/>
          </a:p>
        </p:txBody>
      </p:sp>
      <p:sp>
        <p:nvSpPr>
          <p:cNvPr id="7" name="橢圓 6"/>
          <p:cNvSpPr/>
          <p:nvPr/>
        </p:nvSpPr>
        <p:spPr>
          <a:xfrm>
            <a:off x="5080000" y="473011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080000" y="422148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02126" name="Freeform 46"/>
          <p:cNvSpPr/>
          <p:nvPr/>
        </p:nvSpPr>
        <p:spPr bwMode="auto">
          <a:xfrm rot="9858694" flipH="1" flipV="1">
            <a:off x="1696085" y="5290185"/>
            <a:ext cx="3455670" cy="394335"/>
          </a:xfrm>
          <a:custGeom>
            <a:avLst/>
            <a:gdLst>
              <a:gd name="T0" fmla="*/ 0 w 640"/>
              <a:gd name="T1" fmla="*/ 528710645 h 214"/>
              <a:gd name="T2" fmla="*/ 691221412 w 640"/>
              <a:gd name="T3" fmla="*/ 793064458 h 214"/>
              <a:gd name="T4" fmla="*/ 1232180739 w 640"/>
              <a:gd name="T5" fmla="*/ 1002725107 h 214"/>
              <a:gd name="T6" fmla="*/ 1482623876 w 640"/>
              <a:gd name="T7" fmla="*/ 1093881386 h 214"/>
              <a:gd name="T8" fmla="*/ 1713028903 w 640"/>
              <a:gd name="T9" fmla="*/ 1139459525 h 214"/>
              <a:gd name="T10" fmla="*/ 1923402151 w 640"/>
              <a:gd name="T11" fmla="*/ 1194155708 h 214"/>
              <a:gd name="T12" fmla="*/ 2147483647 w 640"/>
              <a:gd name="T13" fmla="*/ 1212385756 h 214"/>
              <a:gd name="T14" fmla="*/ 2147483647 w 640"/>
              <a:gd name="T15" fmla="*/ 1212385756 h 214"/>
              <a:gd name="T16" fmla="*/ 2147483647 w 640"/>
              <a:gd name="T17" fmla="*/ 1194155708 h 214"/>
              <a:gd name="T18" fmla="*/ 2147483647 w 640"/>
              <a:gd name="T19" fmla="*/ 1139459525 h 214"/>
              <a:gd name="T20" fmla="*/ 2147483647 w 640"/>
              <a:gd name="T21" fmla="*/ 1075651338 h 214"/>
              <a:gd name="T22" fmla="*/ 2147483647 w 640"/>
              <a:gd name="T23" fmla="*/ 984495059 h 214"/>
              <a:gd name="T24" fmla="*/ 2147483647 w 640"/>
              <a:gd name="T25" fmla="*/ 865990688 h 214"/>
              <a:gd name="T26" fmla="*/ 2147483647 w 640"/>
              <a:gd name="T27" fmla="*/ 701908179 h 214"/>
              <a:gd name="T28" fmla="*/ 2147483647 w 640"/>
              <a:gd name="T29" fmla="*/ 528710645 h 214"/>
              <a:gd name="T30" fmla="*/ 2147483647 w 640"/>
              <a:gd name="T31" fmla="*/ 0 h 214"/>
              <a:gd name="T32" fmla="*/ 2147483647 w 640"/>
              <a:gd name="T33" fmla="*/ 109389346 h 214"/>
              <a:gd name="T34" fmla="*/ 2147483647 w 640"/>
              <a:gd name="T35" fmla="*/ 1950757050 h 214"/>
              <a:gd name="T36" fmla="*/ 2147483647 w 640"/>
              <a:gd name="T37" fmla="*/ 1403816357 h 214"/>
              <a:gd name="T38" fmla="*/ 2147483647 w 640"/>
              <a:gd name="T39" fmla="*/ 1567898867 h 214"/>
              <a:gd name="T40" fmla="*/ 2147483647 w 640"/>
              <a:gd name="T41" fmla="*/ 1704633286 h 214"/>
              <a:gd name="T42" fmla="*/ 2147483647 w 640"/>
              <a:gd name="T43" fmla="*/ 1795789565 h 214"/>
              <a:gd name="T44" fmla="*/ 2147483647 w 640"/>
              <a:gd name="T45" fmla="*/ 1859600771 h 214"/>
              <a:gd name="T46" fmla="*/ 2147483647 w 640"/>
              <a:gd name="T47" fmla="*/ 1896063887 h 214"/>
              <a:gd name="T48" fmla="*/ 2147483647 w 640"/>
              <a:gd name="T49" fmla="*/ 1896063887 h 214"/>
              <a:gd name="T50" fmla="*/ 2147483647 w 640"/>
              <a:gd name="T51" fmla="*/ 1877830819 h 214"/>
              <a:gd name="T52" fmla="*/ 2147483647 w 640"/>
              <a:gd name="T53" fmla="*/ 1832252680 h 214"/>
              <a:gd name="T54" fmla="*/ 1883332262 w 640"/>
              <a:gd name="T55" fmla="*/ 1741096401 h 214"/>
              <a:gd name="T56" fmla="*/ 1602836709 w 640"/>
              <a:gd name="T57" fmla="*/ 1631707055 h 214"/>
              <a:gd name="T58" fmla="*/ 1332355462 w 640"/>
              <a:gd name="T59" fmla="*/ 1513202684 h 214"/>
              <a:gd name="T60" fmla="*/ 1081912325 w 640"/>
              <a:gd name="T61" fmla="*/ 1358238218 h 214"/>
              <a:gd name="T62" fmla="*/ 811434244 w 640"/>
              <a:gd name="T63" fmla="*/ 1175922641 h 214"/>
              <a:gd name="T64" fmla="*/ 540956163 w 640"/>
              <a:gd name="T65" fmla="*/ 984495059 h 214"/>
              <a:gd name="T66" fmla="*/ 270478081 w 640"/>
              <a:gd name="T67" fmla="*/ 756601342 h 214"/>
              <a:gd name="T68" fmla="*/ 0 w 640"/>
              <a:gd name="T69" fmla="*/ 528710645 h 21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40" h="214">
                <a:moveTo>
                  <a:pt x="0" y="58"/>
                </a:moveTo>
                <a:lnTo>
                  <a:pt x="69" y="87"/>
                </a:lnTo>
                <a:lnTo>
                  <a:pt x="123" y="110"/>
                </a:lnTo>
                <a:lnTo>
                  <a:pt x="148" y="120"/>
                </a:lnTo>
                <a:lnTo>
                  <a:pt x="171" y="125"/>
                </a:lnTo>
                <a:lnTo>
                  <a:pt x="192" y="131"/>
                </a:lnTo>
                <a:lnTo>
                  <a:pt x="215" y="133"/>
                </a:lnTo>
                <a:lnTo>
                  <a:pt x="236" y="133"/>
                </a:lnTo>
                <a:lnTo>
                  <a:pt x="259" y="131"/>
                </a:lnTo>
                <a:lnTo>
                  <a:pt x="284" y="125"/>
                </a:lnTo>
                <a:lnTo>
                  <a:pt x="311" y="118"/>
                </a:lnTo>
                <a:lnTo>
                  <a:pt x="342" y="108"/>
                </a:lnTo>
                <a:lnTo>
                  <a:pt x="375" y="95"/>
                </a:lnTo>
                <a:lnTo>
                  <a:pt x="411" y="77"/>
                </a:lnTo>
                <a:lnTo>
                  <a:pt x="454" y="58"/>
                </a:lnTo>
                <a:lnTo>
                  <a:pt x="411" y="0"/>
                </a:lnTo>
                <a:lnTo>
                  <a:pt x="640" y="12"/>
                </a:lnTo>
                <a:lnTo>
                  <a:pt x="532" y="214"/>
                </a:lnTo>
                <a:lnTo>
                  <a:pt x="509" y="154"/>
                </a:lnTo>
                <a:lnTo>
                  <a:pt x="465" y="172"/>
                </a:lnTo>
                <a:lnTo>
                  <a:pt x="421" y="187"/>
                </a:lnTo>
                <a:lnTo>
                  <a:pt x="383" y="197"/>
                </a:lnTo>
                <a:lnTo>
                  <a:pt x="346" y="204"/>
                </a:lnTo>
                <a:lnTo>
                  <a:pt x="309" y="208"/>
                </a:lnTo>
                <a:lnTo>
                  <a:pt x="277" y="208"/>
                </a:lnTo>
                <a:lnTo>
                  <a:pt x="246" y="206"/>
                </a:lnTo>
                <a:lnTo>
                  <a:pt x="217" y="201"/>
                </a:lnTo>
                <a:lnTo>
                  <a:pt x="188" y="191"/>
                </a:lnTo>
                <a:lnTo>
                  <a:pt x="160" y="179"/>
                </a:lnTo>
                <a:lnTo>
                  <a:pt x="133" y="166"/>
                </a:lnTo>
                <a:lnTo>
                  <a:pt x="108" y="149"/>
                </a:lnTo>
                <a:lnTo>
                  <a:pt x="81" y="129"/>
                </a:lnTo>
                <a:lnTo>
                  <a:pt x="54" y="108"/>
                </a:lnTo>
                <a:lnTo>
                  <a:pt x="27" y="83"/>
                </a:lnTo>
                <a:lnTo>
                  <a:pt x="0" y="58"/>
                </a:lnTo>
              </a:path>
            </a:pathLst>
          </a:custGeom>
          <a:gradFill rotWithShape="0">
            <a:gsLst>
              <a:gs pos="0">
                <a:srgbClr val="EC86CC"/>
              </a:gs>
              <a:gs pos="100000">
                <a:srgbClr val="D60093"/>
              </a:gs>
            </a:gsLst>
            <a:lin ang="0" scaled="1"/>
          </a:gradFill>
          <a:ln w="6350" cap="flat" cmpd="sng">
            <a:solidFill>
              <a:srgbClr val="800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p>
            <a:endParaRPr 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126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Oval 2"/>
          <p:cNvSpPr>
            <a:spLocks noChangeArrowheads="1"/>
          </p:cNvSpPr>
          <p:nvPr/>
        </p:nvSpPr>
        <p:spPr bwMode="auto">
          <a:xfrm>
            <a:off x="3365500" y="3579495"/>
            <a:ext cx="5420995" cy="3022600"/>
          </a:xfrm>
          <a:prstGeom prst="ellipse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zh-TW" altLang="en-US" b="0">
                <a:ea typeface="新細明體" panose="02020500000000000000" charset="-120"/>
              </a:rPr>
              <a:t> </a:t>
            </a:r>
            <a:endParaRPr lang="zh-TW" altLang="en-US" b="0">
              <a:ea typeface="新細明體" panose="02020500000000000000" charset="-120"/>
            </a:endParaRPr>
          </a:p>
        </p:txBody>
      </p:sp>
      <p:sp>
        <p:nvSpPr>
          <p:cNvPr id="3" name="矩形 2"/>
          <p:cNvSpPr/>
          <p:nvPr/>
        </p:nvSpPr>
        <p:spPr>
          <a:xfrm flipH="1">
            <a:off x="5140325" y="4343400"/>
            <a:ext cx="76200" cy="2073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0771" name="Freeform 3"/>
          <p:cNvSpPr/>
          <p:nvPr/>
        </p:nvSpPr>
        <p:spPr bwMode="auto">
          <a:xfrm>
            <a:off x="2528570" y="4690110"/>
            <a:ext cx="538163" cy="427038"/>
          </a:xfrm>
          <a:custGeom>
            <a:avLst/>
            <a:gdLst>
              <a:gd name="T0" fmla="*/ 0 w 624"/>
              <a:gd name="T1" fmla="*/ 0 h 480"/>
              <a:gd name="T2" fmla="*/ 0 w 624"/>
              <a:gd name="T3" fmla="*/ 379919695 h 480"/>
              <a:gd name="T4" fmla="*/ 464133677 w 624"/>
              <a:gd name="T5" fmla="*/ 379919695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0"/>
                </a:moveTo>
                <a:lnTo>
                  <a:pt x="0" y="480"/>
                </a:lnTo>
                <a:lnTo>
                  <a:pt x="624" y="4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TW"/>
              <a:t>git branch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/>
            <a:r>
              <a:rPr altLang="en-US" sz="2800"/>
              <a:t>在 </a:t>
            </a:r>
            <a:r>
              <a:rPr lang="en-US" altLang="zh-TW" sz="2800"/>
              <a:t>Working folder </a:t>
            </a:r>
            <a:r>
              <a:rPr altLang="en-US" sz="2800"/>
              <a:t>執行指令</a:t>
            </a:r>
            <a:r>
              <a:rPr lang="en-US" altLang="zh-TW" sz="2800"/>
              <a:t>:</a:t>
            </a:r>
            <a:br>
              <a:rPr altLang="en-US" sz="2800"/>
            </a:br>
            <a:r>
              <a:rPr lang="en-US" altLang="zh-TW" sz="2800"/>
              <a:t>git branch bbq</a:t>
            </a:r>
            <a:endParaRPr lang="en-US" altLang="zh-TW" sz="2800"/>
          </a:p>
          <a:p>
            <a:pPr marL="457200" indent="-457200"/>
            <a:r>
              <a:rPr altLang="en-US" sz="2800">
                <a:sym typeface="+mn-ea"/>
              </a:rPr>
              <a:t>建立 </a:t>
            </a:r>
            <a:r>
              <a:rPr lang="en-US" altLang="zh-TW" sz="2800">
                <a:sym typeface="+mn-ea"/>
              </a:rPr>
              <a:t>bbq </a:t>
            </a:r>
            <a:r>
              <a:rPr altLang="en-US" sz="2800">
                <a:sym typeface="+mn-ea"/>
              </a:rPr>
              <a:t>分支，並且，</a:t>
            </a:r>
            <a:br>
              <a:rPr altLang="en-US" sz="2800">
                <a:sym typeface="+mn-ea"/>
              </a:rPr>
            </a:br>
            <a:r>
              <a:rPr altLang="en-US" sz="2800">
                <a:sym typeface="+mn-ea"/>
              </a:rPr>
              <a:t>設定目前「作用分支」為 </a:t>
            </a:r>
            <a:r>
              <a:rPr lang="en-US" altLang="zh-TW" sz="2800">
                <a:sym typeface="+mn-ea"/>
              </a:rPr>
              <a:t>bbq</a:t>
            </a:r>
            <a:endParaRPr lang="en-US" altLang="zh-TW" sz="2800">
              <a:sym typeface="+mn-ea"/>
            </a:endParaRPr>
          </a:p>
        </p:txBody>
      </p:sp>
      <p:grpSp>
        <p:nvGrpSpPr>
          <p:cNvPr id="153622" name="Group 48"/>
          <p:cNvGrpSpPr/>
          <p:nvPr/>
        </p:nvGrpSpPr>
        <p:grpSpPr bwMode="auto">
          <a:xfrm>
            <a:off x="1453515" y="4958715"/>
            <a:ext cx="568960" cy="742950"/>
            <a:chOff x="3049" y="1464"/>
            <a:chExt cx="872" cy="1110"/>
          </a:xfrm>
        </p:grpSpPr>
        <p:sp>
          <p:nvSpPr>
            <p:cNvPr id="153627" name="AutoShape 49"/>
            <p:cNvSpPr>
              <a:spLocks noChangeArrowheads="1"/>
            </p:cNvSpPr>
            <p:nvPr/>
          </p:nvSpPr>
          <p:spPr bwMode="auto">
            <a:xfrm flipV="1">
              <a:off x="3049" y="1464"/>
              <a:ext cx="872" cy="1110"/>
            </a:xfrm>
            <a:prstGeom prst="foldedCorner">
              <a:avLst>
                <a:gd name="adj" fmla="val 21875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  <a:effectLst>
              <a:outerShdw dist="53882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9pPr>
            </a:lstStyle>
            <a:p>
              <a:endParaRPr lang="zh-TW" altLang="en-US"/>
            </a:p>
          </p:txBody>
        </p:sp>
        <p:grpSp>
          <p:nvGrpSpPr>
            <p:cNvPr id="153628" name="Group 50"/>
            <p:cNvGrpSpPr/>
            <p:nvPr/>
          </p:nvGrpSpPr>
          <p:grpSpPr bwMode="auto">
            <a:xfrm>
              <a:off x="3122" y="1661"/>
              <a:ext cx="726" cy="740"/>
              <a:chOff x="3859" y="1795"/>
              <a:chExt cx="480" cy="480"/>
            </a:xfrm>
          </p:grpSpPr>
          <p:sp>
            <p:nvSpPr>
              <p:cNvPr id="153629" name="Line 51"/>
              <p:cNvSpPr>
                <a:spLocks noChangeShapeType="1"/>
              </p:cNvSpPr>
              <p:nvPr/>
            </p:nvSpPr>
            <p:spPr bwMode="auto">
              <a:xfrm>
                <a:off x="3859" y="1795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0" name="Line 52"/>
              <p:cNvSpPr>
                <a:spLocks noChangeShapeType="1"/>
              </p:cNvSpPr>
              <p:nvPr/>
            </p:nvSpPr>
            <p:spPr bwMode="auto">
              <a:xfrm>
                <a:off x="3859" y="1891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1" name="Line 53"/>
              <p:cNvSpPr>
                <a:spLocks noChangeShapeType="1"/>
              </p:cNvSpPr>
              <p:nvPr/>
            </p:nvSpPr>
            <p:spPr bwMode="auto">
              <a:xfrm>
                <a:off x="3859" y="1987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2" name="Line 54"/>
              <p:cNvSpPr>
                <a:spLocks noChangeShapeType="1"/>
              </p:cNvSpPr>
              <p:nvPr/>
            </p:nvSpPr>
            <p:spPr bwMode="auto">
              <a:xfrm>
                <a:off x="3859" y="2083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3" name="Line 55"/>
              <p:cNvSpPr>
                <a:spLocks noChangeShapeType="1"/>
              </p:cNvSpPr>
              <p:nvPr/>
            </p:nvSpPr>
            <p:spPr bwMode="auto">
              <a:xfrm>
                <a:off x="3859" y="2179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4" name="Line 56"/>
              <p:cNvSpPr>
                <a:spLocks noChangeShapeType="1"/>
              </p:cNvSpPr>
              <p:nvPr/>
            </p:nvSpPr>
            <p:spPr bwMode="auto">
              <a:xfrm>
                <a:off x="3859" y="2275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60784" name="Freeform 16"/>
          <p:cNvSpPr/>
          <p:nvPr/>
        </p:nvSpPr>
        <p:spPr bwMode="auto">
          <a:xfrm>
            <a:off x="1558290" y="4032250"/>
            <a:ext cx="1613535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85" name="AutoShape 17"/>
          <p:cNvSpPr>
            <a:spLocks noChangeArrowheads="1"/>
          </p:cNvSpPr>
          <p:nvPr/>
        </p:nvSpPr>
        <p:spPr bwMode="auto">
          <a:xfrm flipH="1">
            <a:off x="1329690" y="4221480"/>
            <a:ext cx="1815465" cy="496570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working folder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60774" name="Freeform 6"/>
          <p:cNvSpPr/>
          <p:nvPr/>
        </p:nvSpPr>
        <p:spPr bwMode="auto">
          <a:xfrm>
            <a:off x="2942908" y="4958398"/>
            <a:ext cx="549275" cy="455612"/>
          </a:xfrm>
          <a:custGeom>
            <a:avLst/>
            <a:gdLst>
              <a:gd name="T0" fmla="*/ 0 w 1248"/>
              <a:gd name="T1" fmla="*/ 208415958 h 996"/>
              <a:gd name="T2" fmla="*/ 0 w 1248"/>
              <a:gd name="T3" fmla="*/ 19669996 h 996"/>
              <a:gd name="T4" fmla="*/ 15303118 w 1248"/>
              <a:gd name="T5" fmla="*/ 0 h 996"/>
              <a:gd name="T6" fmla="*/ 90462248 w 1248"/>
              <a:gd name="T7" fmla="*/ 0 h 996"/>
              <a:gd name="T8" fmla="*/ 101890953 w 1248"/>
              <a:gd name="T9" fmla="*/ 19460488 h 996"/>
              <a:gd name="T10" fmla="*/ 241749219 w 1248"/>
              <a:gd name="T11" fmla="*/ 19669996 h 996"/>
              <a:gd name="T12" fmla="*/ 241749219 w 1248"/>
              <a:gd name="T13" fmla="*/ 208415958 h 996"/>
              <a:gd name="T14" fmla="*/ 0 w 1248"/>
              <a:gd name="T15" fmla="*/ 208415958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79" name="AutoShape 11"/>
          <p:cNvSpPr>
            <a:spLocks noChangeArrowheads="1"/>
          </p:cNvSpPr>
          <p:nvPr/>
        </p:nvSpPr>
        <p:spPr bwMode="auto">
          <a:xfrm flipH="1">
            <a:off x="2833370" y="5071110"/>
            <a:ext cx="655638" cy="358775"/>
          </a:xfrm>
          <a:prstGeom prst="parallelogram">
            <a:avLst>
              <a:gd name="adj" fmla="val 20305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Git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603750" y="3696970"/>
            <a:ext cx="1043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master</a:t>
            </a:r>
            <a:endParaRPr lang="en-US" altLang="zh-TW" sz="2400"/>
          </a:p>
        </p:txBody>
      </p:sp>
      <p:sp>
        <p:nvSpPr>
          <p:cNvPr id="7" name="橢圓 6"/>
          <p:cNvSpPr/>
          <p:nvPr/>
        </p:nvSpPr>
        <p:spPr>
          <a:xfrm>
            <a:off x="5080000" y="473011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080000" y="422148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02126" name="Freeform 46"/>
          <p:cNvSpPr/>
          <p:nvPr/>
        </p:nvSpPr>
        <p:spPr bwMode="auto">
          <a:xfrm rot="9858694" flipH="1" flipV="1">
            <a:off x="1696085" y="5290185"/>
            <a:ext cx="3455670" cy="394335"/>
          </a:xfrm>
          <a:custGeom>
            <a:avLst/>
            <a:gdLst>
              <a:gd name="T0" fmla="*/ 0 w 640"/>
              <a:gd name="T1" fmla="*/ 528710645 h 214"/>
              <a:gd name="T2" fmla="*/ 691221412 w 640"/>
              <a:gd name="T3" fmla="*/ 793064458 h 214"/>
              <a:gd name="T4" fmla="*/ 1232180739 w 640"/>
              <a:gd name="T5" fmla="*/ 1002725107 h 214"/>
              <a:gd name="T6" fmla="*/ 1482623876 w 640"/>
              <a:gd name="T7" fmla="*/ 1093881386 h 214"/>
              <a:gd name="T8" fmla="*/ 1713028903 w 640"/>
              <a:gd name="T9" fmla="*/ 1139459525 h 214"/>
              <a:gd name="T10" fmla="*/ 1923402151 w 640"/>
              <a:gd name="T11" fmla="*/ 1194155708 h 214"/>
              <a:gd name="T12" fmla="*/ 2147483647 w 640"/>
              <a:gd name="T13" fmla="*/ 1212385756 h 214"/>
              <a:gd name="T14" fmla="*/ 2147483647 w 640"/>
              <a:gd name="T15" fmla="*/ 1212385756 h 214"/>
              <a:gd name="T16" fmla="*/ 2147483647 w 640"/>
              <a:gd name="T17" fmla="*/ 1194155708 h 214"/>
              <a:gd name="T18" fmla="*/ 2147483647 w 640"/>
              <a:gd name="T19" fmla="*/ 1139459525 h 214"/>
              <a:gd name="T20" fmla="*/ 2147483647 w 640"/>
              <a:gd name="T21" fmla="*/ 1075651338 h 214"/>
              <a:gd name="T22" fmla="*/ 2147483647 w 640"/>
              <a:gd name="T23" fmla="*/ 984495059 h 214"/>
              <a:gd name="T24" fmla="*/ 2147483647 w 640"/>
              <a:gd name="T25" fmla="*/ 865990688 h 214"/>
              <a:gd name="T26" fmla="*/ 2147483647 w 640"/>
              <a:gd name="T27" fmla="*/ 701908179 h 214"/>
              <a:gd name="T28" fmla="*/ 2147483647 w 640"/>
              <a:gd name="T29" fmla="*/ 528710645 h 214"/>
              <a:gd name="T30" fmla="*/ 2147483647 w 640"/>
              <a:gd name="T31" fmla="*/ 0 h 214"/>
              <a:gd name="T32" fmla="*/ 2147483647 w 640"/>
              <a:gd name="T33" fmla="*/ 109389346 h 214"/>
              <a:gd name="T34" fmla="*/ 2147483647 w 640"/>
              <a:gd name="T35" fmla="*/ 1950757050 h 214"/>
              <a:gd name="T36" fmla="*/ 2147483647 w 640"/>
              <a:gd name="T37" fmla="*/ 1403816357 h 214"/>
              <a:gd name="T38" fmla="*/ 2147483647 w 640"/>
              <a:gd name="T39" fmla="*/ 1567898867 h 214"/>
              <a:gd name="T40" fmla="*/ 2147483647 w 640"/>
              <a:gd name="T41" fmla="*/ 1704633286 h 214"/>
              <a:gd name="T42" fmla="*/ 2147483647 w 640"/>
              <a:gd name="T43" fmla="*/ 1795789565 h 214"/>
              <a:gd name="T44" fmla="*/ 2147483647 w 640"/>
              <a:gd name="T45" fmla="*/ 1859600771 h 214"/>
              <a:gd name="T46" fmla="*/ 2147483647 w 640"/>
              <a:gd name="T47" fmla="*/ 1896063887 h 214"/>
              <a:gd name="T48" fmla="*/ 2147483647 w 640"/>
              <a:gd name="T49" fmla="*/ 1896063887 h 214"/>
              <a:gd name="T50" fmla="*/ 2147483647 w 640"/>
              <a:gd name="T51" fmla="*/ 1877830819 h 214"/>
              <a:gd name="T52" fmla="*/ 2147483647 w 640"/>
              <a:gd name="T53" fmla="*/ 1832252680 h 214"/>
              <a:gd name="T54" fmla="*/ 1883332262 w 640"/>
              <a:gd name="T55" fmla="*/ 1741096401 h 214"/>
              <a:gd name="T56" fmla="*/ 1602836709 w 640"/>
              <a:gd name="T57" fmla="*/ 1631707055 h 214"/>
              <a:gd name="T58" fmla="*/ 1332355462 w 640"/>
              <a:gd name="T59" fmla="*/ 1513202684 h 214"/>
              <a:gd name="T60" fmla="*/ 1081912325 w 640"/>
              <a:gd name="T61" fmla="*/ 1358238218 h 214"/>
              <a:gd name="T62" fmla="*/ 811434244 w 640"/>
              <a:gd name="T63" fmla="*/ 1175922641 h 214"/>
              <a:gd name="T64" fmla="*/ 540956163 w 640"/>
              <a:gd name="T65" fmla="*/ 984495059 h 214"/>
              <a:gd name="T66" fmla="*/ 270478081 w 640"/>
              <a:gd name="T67" fmla="*/ 756601342 h 214"/>
              <a:gd name="T68" fmla="*/ 0 w 640"/>
              <a:gd name="T69" fmla="*/ 528710645 h 21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40" h="214">
                <a:moveTo>
                  <a:pt x="0" y="58"/>
                </a:moveTo>
                <a:lnTo>
                  <a:pt x="69" y="87"/>
                </a:lnTo>
                <a:lnTo>
                  <a:pt x="123" y="110"/>
                </a:lnTo>
                <a:lnTo>
                  <a:pt x="148" y="120"/>
                </a:lnTo>
                <a:lnTo>
                  <a:pt x="171" y="125"/>
                </a:lnTo>
                <a:lnTo>
                  <a:pt x="192" y="131"/>
                </a:lnTo>
                <a:lnTo>
                  <a:pt x="215" y="133"/>
                </a:lnTo>
                <a:lnTo>
                  <a:pt x="236" y="133"/>
                </a:lnTo>
                <a:lnTo>
                  <a:pt x="259" y="131"/>
                </a:lnTo>
                <a:lnTo>
                  <a:pt x="284" y="125"/>
                </a:lnTo>
                <a:lnTo>
                  <a:pt x="311" y="118"/>
                </a:lnTo>
                <a:lnTo>
                  <a:pt x="342" y="108"/>
                </a:lnTo>
                <a:lnTo>
                  <a:pt x="375" y="95"/>
                </a:lnTo>
                <a:lnTo>
                  <a:pt x="411" y="77"/>
                </a:lnTo>
                <a:lnTo>
                  <a:pt x="454" y="58"/>
                </a:lnTo>
                <a:lnTo>
                  <a:pt x="411" y="0"/>
                </a:lnTo>
                <a:lnTo>
                  <a:pt x="640" y="12"/>
                </a:lnTo>
                <a:lnTo>
                  <a:pt x="532" y="214"/>
                </a:lnTo>
                <a:lnTo>
                  <a:pt x="509" y="154"/>
                </a:lnTo>
                <a:lnTo>
                  <a:pt x="465" y="172"/>
                </a:lnTo>
                <a:lnTo>
                  <a:pt x="421" y="187"/>
                </a:lnTo>
                <a:lnTo>
                  <a:pt x="383" y="197"/>
                </a:lnTo>
                <a:lnTo>
                  <a:pt x="346" y="204"/>
                </a:lnTo>
                <a:lnTo>
                  <a:pt x="309" y="208"/>
                </a:lnTo>
                <a:lnTo>
                  <a:pt x="277" y="208"/>
                </a:lnTo>
                <a:lnTo>
                  <a:pt x="246" y="206"/>
                </a:lnTo>
                <a:lnTo>
                  <a:pt x="217" y="201"/>
                </a:lnTo>
                <a:lnTo>
                  <a:pt x="188" y="191"/>
                </a:lnTo>
                <a:lnTo>
                  <a:pt x="160" y="179"/>
                </a:lnTo>
                <a:lnTo>
                  <a:pt x="133" y="166"/>
                </a:lnTo>
                <a:lnTo>
                  <a:pt x="108" y="149"/>
                </a:lnTo>
                <a:lnTo>
                  <a:pt x="81" y="129"/>
                </a:lnTo>
                <a:lnTo>
                  <a:pt x="54" y="108"/>
                </a:lnTo>
                <a:lnTo>
                  <a:pt x="27" y="83"/>
                </a:lnTo>
                <a:lnTo>
                  <a:pt x="0" y="58"/>
                </a:lnTo>
              </a:path>
            </a:pathLst>
          </a:custGeom>
          <a:gradFill rotWithShape="0">
            <a:gsLst>
              <a:gs pos="0">
                <a:srgbClr val="EC86CC"/>
              </a:gs>
              <a:gs pos="100000">
                <a:srgbClr val="D60093"/>
              </a:gs>
            </a:gsLst>
            <a:lin ang="0" scaled="1"/>
          </a:gradFill>
          <a:ln w="6350" cap="flat" cmpd="sng">
            <a:solidFill>
              <a:srgbClr val="800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p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35040" y="4498340"/>
            <a:ext cx="662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bbq</a:t>
            </a:r>
            <a:endParaRPr lang="en-US" altLang="zh-TW" sz="2400"/>
          </a:p>
        </p:txBody>
      </p:sp>
      <p:sp>
        <p:nvSpPr>
          <p:cNvPr id="11" name="矩形 10"/>
          <p:cNvSpPr/>
          <p:nvPr/>
        </p:nvSpPr>
        <p:spPr>
          <a:xfrm rot="17340000" flipH="1">
            <a:off x="5722620" y="4554855"/>
            <a:ext cx="85090" cy="935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 flipH="1">
            <a:off x="6198235" y="5111750"/>
            <a:ext cx="8509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137910" y="506095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126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Oval 2"/>
          <p:cNvSpPr>
            <a:spLocks noChangeArrowheads="1"/>
          </p:cNvSpPr>
          <p:nvPr/>
        </p:nvSpPr>
        <p:spPr bwMode="auto">
          <a:xfrm>
            <a:off x="3365500" y="3579495"/>
            <a:ext cx="5420995" cy="3022600"/>
          </a:xfrm>
          <a:prstGeom prst="ellipse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zh-TW" altLang="en-US" b="0">
                <a:ea typeface="新細明體" panose="02020500000000000000" charset="-120"/>
              </a:rPr>
              <a:t> </a:t>
            </a:r>
            <a:endParaRPr lang="zh-TW" altLang="en-US" b="0">
              <a:ea typeface="新細明體" panose="02020500000000000000" charset="-120"/>
            </a:endParaRPr>
          </a:p>
        </p:txBody>
      </p:sp>
      <p:sp>
        <p:nvSpPr>
          <p:cNvPr id="3" name="矩形 2"/>
          <p:cNvSpPr/>
          <p:nvPr/>
        </p:nvSpPr>
        <p:spPr>
          <a:xfrm flipH="1">
            <a:off x="5140325" y="4343400"/>
            <a:ext cx="76200" cy="2073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0771" name="Freeform 3"/>
          <p:cNvSpPr/>
          <p:nvPr/>
        </p:nvSpPr>
        <p:spPr bwMode="auto">
          <a:xfrm>
            <a:off x="2528570" y="4690110"/>
            <a:ext cx="538163" cy="427038"/>
          </a:xfrm>
          <a:custGeom>
            <a:avLst/>
            <a:gdLst>
              <a:gd name="T0" fmla="*/ 0 w 624"/>
              <a:gd name="T1" fmla="*/ 0 h 480"/>
              <a:gd name="T2" fmla="*/ 0 w 624"/>
              <a:gd name="T3" fmla="*/ 379919695 h 480"/>
              <a:gd name="T4" fmla="*/ 464133677 w 624"/>
              <a:gd name="T5" fmla="*/ 379919695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0"/>
                </a:moveTo>
                <a:lnTo>
                  <a:pt x="0" y="480"/>
                </a:lnTo>
                <a:lnTo>
                  <a:pt x="624" y="4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TW"/>
              <a:t>commit </a:t>
            </a:r>
            <a:r>
              <a:rPr altLang="en-US"/>
              <a:t>到 </a:t>
            </a:r>
            <a:r>
              <a:rPr lang="en-US" altLang="zh-TW"/>
              <a:t>bbq </a:t>
            </a:r>
            <a:r>
              <a:rPr altLang="en-US"/>
              <a:t>分支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/>
            <a:r>
              <a:rPr altLang="en-US" sz="2800">
                <a:sym typeface="+mn-ea"/>
              </a:rPr>
              <a:t>在 </a:t>
            </a:r>
            <a:r>
              <a:rPr lang="en-US" altLang="zh-TW" sz="2800">
                <a:sym typeface="+mn-ea"/>
              </a:rPr>
              <a:t>Working folder </a:t>
            </a:r>
            <a:r>
              <a:rPr altLang="en-US" sz="2800">
                <a:sym typeface="+mn-ea"/>
              </a:rPr>
              <a:t>執行指令</a:t>
            </a:r>
            <a:r>
              <a:rPr lang="en-US" altLang="zh-TW" sz="2800">
                <a:sym typeface="+mn-ea"/>
              </a:rPr>
              <a:t>:</a:t>
            </a:r>
            <a:br>
              <a:rPr altLang="en-US" sz="2800">
                <a:sym typeface="+mn-ea"/>
              </a:rPr>
            </a:br>
            <a:r>
              <a:rPr lang="en-US" altLang="zh-TW" sz="2800">
                <a:sym typeface="+mn-ea"/>
              </a:rPr>
              <a:t>git add</a:t>
            </a:r>
            <a:br>
              <a:rPr lang="en-US" altLang="zh-TW" sz="2800">
                <a:sym typeface="+mn-ea"/>
              </a:rPr>
            </a:br>
            <a:r>
              <a:rPr lang="en-US" altLang="zh-TW" sz="2800">
                <a:sym typeface="+mn-ea"/>
              </a:rPr>
              <a:t>git commit -m “</a:t>
            </a:r>
            <a:r>
              <a:rPr altLang="en-US" sz="2800">
                <a:sym typeface="+mn-ea"/>
              </a:rPr>
              <a:t>註解說明</a:t>
            </a:r>
            <a:r>
              <a:rPr lang="en-US" altLang="zh-TW" sz="2800">
                <a:sym typeface="+mn-ea"/>
              </a:rPr>
              <a:t>”</a:t>
            </a:r>
            <a:endParaRPr lang="en-US" altLang="zh-TW" sz="2800"/>
          </a:p>
          <a:p>
            <a:pPr marL="457200" indent="-457200"/>
            <a:r>
              <a:rPr altLang="en-US" sz="2800">
                <a:sym typeface="+mn-ea"/>
              </a:rPr>
              <a:t>將檔案搬進 </a:t>
            </a:r>
            <a:r>
              <a:rPr lang="en-US" altLang="zh-TW" sz="2800">
                <a:sym typeface="+mn-ea"/>
              </a:rPr>
              <a:t>Git </a:t>
            </a:r>
            <a:r>
              <a:rPr altLang="en-US" sz="2800">
                <a:sym typeface="+mn-ea"/>
              </a:rPr>
              <a:t>之 </a:t>
            </a:r>
            <a:r>
              <a:rPr lang="en-US" altLang="zh-TW" sz="2800">
                <a:sym typeface="+mn-ea"/>
              </a:rPr>
              <a:t>bbq </a:t>
            </a:r>
            <a:r>
              <a:rPr altLang="en-US" sz="2800">
                <a:sym typeface="+mn-ea"/>
              </a:rPr>
              <a:t>分支</a:t>
            </a:r>
            <a:endParaRPr lang="en-US" altLang="zh-TW" sz="2800">
              <a:sym typeface="+mn-ea"/>
            </a:endParaRPr>
          </a:p>
        </p:txBody>
      </p:sp>
      <p:grpSp>
        <p:nvGrpSpPr>
          <p:cNvPr id="153622" name="Group 48"/>
          <p:cNvGrpSpPr/>
          <p:nvPr/>
        </p:nvGrpSpPr>
        <p:grpSpPr bwMode="auto">
          <a:xfrm>
            <a:off x="1453515" y="4958715"/>
            <a:ext cx="568960" cy="742950"/>
            <a:chOff x="3049" y="1464"/>
            <a:chExt cx="872" cy="1110"/>
          </a:xfrm>
        </p:grpSpPr>
        <p:sp>
          <p:nvSpPr>
            <p:cNvPr id="153627" name="AutoShape 49"/>
            <p:cNvSpPr>
              <a:spLocks noChangeArrowheads="1"/>
            </p:cNvSpPr>
            <p:nvPr/>
          </p:nvSpPr>
          <p:spPr bwMode="auto">
            <a:xfrm flipV="1">
              <a:off x="3049" y="1464"/>
              <a:ext cx="872" cy="1110"/>
            </a:xfrm>
            <a:prstGeom prst="foldedCorner">
              <a:avLst>
                <a:gd name="adj" fmla="val 21875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  <a:effectLst>
              <a:outerShdw dist="53882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9pPr>
            </a:lstStyle>
            <a:p>
              <a:endParaRPr lang="zh-TW" altLang="en-US"/>
            </a:p>
          </p:txBody>
        </p:sp>
        <p:grpSp>
          <p:nvGrpSpPr>
            <p:cNvPr id="153628" name="Group 50"/>
            <p:cNvGrpSpPr/>
            <p:nvPr/>
          </p:nvGrpSpPr>
          <p:grpSpPr bwMode="auto">
            <a:xfrm>
              <a:off x="3122" y="1661"/>
              <a:ext cx="726" cy="740"/>
              <a:chOff x="3859" y="1795"/>
              <a:chExt cx="480" cy="480"/>
            </a:xfrm>
          </p:grpSpPr>
          <p:sp>
            <p:nvSpPr>
              <p:cNvPr id="153629" name="Line 51"/>
              <p:cNvSpPr>
                <a:spLocks noChangeShapeType="1"/>
              </p:cNvSpPr>
              <p:nvPr/>
            </p:nvSpPr>
            <p:spPr bwMode="auto">
              <a:xfrm>
                <a:off x="3859" y="1795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0" name="Line 52"/>
              <p:cNvSpPr>
                <a:spLocks noChangeShapeType="1"/>
              </p:cNvSpPr>
              <p:nvPr/>
            </p:nvSpPr>
            <p:spPr bwMode="auto">
              <a:xfrm>
                <a:off x="3859" y="1891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1" name="Line 53"/>
              <p:cNvSpPr>
                <a:spLocks noChangeShapeType="1"/>
              </p:cNvSpPr>
              <p:nvPr/>
            </p:nvSpPr>
            <p:spPr bwMode="auto">
              <a:xfrm>
                <a:off x="3859" y="1987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2" name="Line 54"/>
              <p:cNvSpPr>
                <a:spLocks noChangeShapeType="1"/>
              </p:cNvSpPr>
              <p:nvPr/>
            </p:nvSpPr>
            <p:spPr bwMode="auto">
              <a:xfrm>
                <a:off x="3859" y="2083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3" name="Line 55"/>
              <p:cNvSpPr>
                <a:spLocks noChangeShapeType="1"/>
              </p:cNvSpPr>
              <p:nvPr/>
            </p:nvSpPr>
            <p:spPr bwMode="auto">
              <a:xfrm>
                <a:off x="3859" y="2179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4" name="Line 56"/>
              <p:cNvSpPr>
                <a:spLocks noChangeShapeType="1"/>
              </p:cNvSpPr>
              <p:nvPr/>
            </p:nvSpPr>
            <p:spPr bwMode="auto">
              <a:xfrm>
                <a:off x="3859" y="2275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60784" name="Freeform 16"/>
          <p:cNvSpPr/>
          <p:nvPr/>
        </p:nvSpPr>
        <p:spPr bwMode="auto">
          <a:xfrm>
            <a:off x="1558290" y="4032250"/>
            <a:ext cx="1613535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85" name="AutoShape 17"/>
          <p:cNvSpPr>
            <a:spLocks noChangeArrowheads="1"/>
          </p:cNvSpPr>
          <p:nvPr/>
        </p:nvSpPr>
        <p:spPr bwMode="auto">
          <a:xfrm flipH="1">
            <a:off x="1329690" y="4221480"/>
            <a:ext cx="1815465" cy="496570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working folder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60774" name="Freeform 6"/>
          <p:cNvSpPr/>
          <p:nvPr/>
        </p:nvSpPr>
        <p:spPr bwMode="auto">
          <a:xfrm>
            <a:off x="2942908" y="4958398"/>
            <a:ext cx="549275" cy="455612"/>
          </a:xfrm>
          <a:custGeom>
            <a:avLst/>
            <a:gdLst>
              <a:gd name="T0" fmla="*/ 0 w 1248"/>
              <a:gd name="T1" fmla="*/ 208415958 h 996"/>
              <a:gd name="T2" fmla="*/ 0 w 1248"/>
              <a:gd name="T3" fmla="*/ 19669996 h 996"/>
              <a:gd name="T4" fmla="*/ 15303118 w 1248"/>
              <a:gd name="T5" fmla="*/ 0 h 996"/>
              <a:gd name="T6" fmla="*/ 90462248 w 1248"/>
              <a:gd name="T7" fmla="*/ 0 h 996"/>
              <a:gd name="T8" fmla="*/ 101890953 w 1248"/>
              <a:gd name="T9" fmla="*/ 19460488 h 996"/>
              <a:gd name="T10" fmla="*/ 241749219 w 1248"/>
              <a:gd name="T11" fmla="*/ 19669996 h 996"/>
              <a:gd name="T12" fmla="*/ 241749219 w 1248"/>
              <a:gd name="T13" fmla="*/ 208415958 h 996"/>
              <a:gd name="T14" fmla="*/ 0 w 1248"/>
              <a:gd name="T15" fmla="*/ 208415958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79" name="AutoShape 11"/>
          <p:cNvSpPr>
            <a:spLocks noChangeArrowheads="1"/>
          </p:cNvSpPr>
          <p:nvPr/>
        </p:nvSpPr>
        <p:spPr bwMode="auto">
          <a:xfrm flipH="1">
            <a:off x="2833370" y="5071110"/>
            <a:ext cx="655638" cy="358775"/>
          </a:xfrm>
          <a:prstGeom prst="parallelogram">
            <a:avLst>
              <a:gd name="adj" fmla="val 20305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Git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603750" y="3696970"/>
            <a:ext cx="1043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master</a:t>
            </a:r>
            <a:endParaRPr lang="en-US" altLang="zh-TW" sz="2400"/>
          </a:p>
        </p:txBody>
      </p:sp>
      <p:sp>
        <p:nvSpPr>
          <p:cNvPr id="7" name="橢圓 6"/>
          <p:cNvSpPr/>
          <p:nvPr/>
        </p:nvSpPr>
        <p:spPr>
          <a:xfrm>
            <a:off x="5080000" y="473011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080000" y="422148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02126" name="Freeform 46"/>
          <p:cNvSpPr/>
          <p:nvPr/>
        </p:nvSpPr>
        <p:spPr bwMode="auto">
          <a:xfrm rot="10800000" flipH="1" flipV="1">
            <a:off x="1558290" y="5894070"/>
            <a:ext cx="4534535" cy="307975"/>
          </a:xfrm>
          <a:custGeom>
            <a:avLst/>
            <a:gdLst>
              <a:gd name="T0" fmla="*/ 0 w 640"/>
              <a:gd name="T1" fmla="*/ 528710645 h 214"/>
              <a:gd name="T2" fmla="*/ 691221412 w 640"/>
              <a:gd name="T3" fmla="*/ 793064458 h 214"/>
              <a:gd name="T4" fmla="*/ 1232180739 w 640"/>
              <a:gd name="T5" fmla="*/ 1002725107 h 214"/>
              <a:gd name="T6" fmla="*/ 1482623876 w 640"/>
              <a:gd name="T7" fmla="*/ 1093881386 h 214"/>
              <a:gd name="T8" fmla="*/ 1713028903 w 640"/>
              <a:gd name="T9" fmla="*/ 1139459525 h 214"/>
              <a:gd name="T10" fmla="*/ 1923402151 w 640"/>
              <a:gd name="T11" fmla="*/ 1194155708 h 214"/>
              <a:gd name="T12" fmla="*/ 2147483647 w 640"/>
              <a:gd name="T13" fmla="*/ 1212385756 h 214"/>
              <a:gd name="T14" fmla="*/ 2147483647 w 640"/>
              <a:gd name="T15" fmla="*/ 1212385756 h 214"/>
              <a:gd name="T16" fmla="*/ 2147483647 w 640"/>
              <a:gd name="T17" fmla="*/ 1194155708 h 214"/>
              <a:gd name="T18" fmla="*/ 2147483647 w 640"/>
              <a:gd name="T19" fmla="*/ 1139459525 h 214"/>
              <a:gd name="T20" fmla="*/ 2147483647 w 640"/>
              <a:gd name="T21" fmla="*/ 1075651338 h 214"/>
              <a:gd name="T22" fmla="*/ 2147483647 w 640"/>
              <a:gd name="T23" fmla="*/ 984495059 h 214"/>
              <a:gd name="T24" fmla="*/ 2147483647 w 640"/>
              <a:gd name="T25" fmla="*/ 865990688 h 214"/>
              <a:gd name="T26" fmla="*/ 2147483647 w 640"/>
              <a:gd name="T27" fmla="*/ 701908179 h 214"/>
              <a:gd name="T28" fmla="*/ 2147483647 w 640"/>
              <a:gd name="T29" fmla="*/ 528710645 h 214"/>
              <a:gd name="T30" fmla="*/ 2147483647 w 640"/>
              <a:gd name="T31" fmla="*/ 0 h 214"/>
              <a:gd name="T32" fmla="*/ 2147483647 w 640"/>
              <a:gd name="T33" fmla="*/ 109389346 h 214"/>
              <a:gd name="T34" fmla="*/ 2147483647 w 640"/>
              <a:gd name="T35" fmla="*/ 1950757050 h 214"/>
              <a:gd name="T36" fmla="*/ 2147483647 w 640"/>
              <a:gd name="T37" fmla="*/ 1403816357 h 214"/>
              <a:gd name="T38" fmla="*/ 2147483647 w 640"/>
              <a:gd name="T39" fmla="*/ 1567898867 h 214"/>
              <a:gd name="T40" fmla="*/ 2147483647 w 640"/>
              <a:gd name="T41" fmla="*/ 1704633286 h 214"/>
              <a:gd name="T42" fmla="*/ 2147483647 w 640"/>
              <a:gd name="T43" fmla="*/ 1795789565 h 214"/>
              <a:gd name="T44" fmla="*/ 2147483647 w 640"/>
              <a:gd name="T45" fmla="*/ 1859600771 h 214"/>
              <a:gd name="T46" fmla="*/ 2147483647 w 640"/>
              <a:gd name="T47" fmla="*/ 1896063887 h 214"/>
              <a:gd name="T48" fmla="*/ 2147483647 w 640"/>
              <a:gd name="T49" fmla="*/ 1896063887 h 214"/>
              <a:gd name="T50" fmla="*/ 2147483647 w 640"/>
              <a:gd name="T51" fmla="*/ 1877830819 h 214"/>
              <a:gd name="T52" fmla="*/ 2147483647 w 640"/>
              <a:gd name="T53" fmla="*/ 1832252680 h 214"/>
              <a:gd name="T54" fmla="*/ 1883332262 w 640"/>
              <a:gd name="T55" fmla="*/ 1741096401 h 214"/>
              <a:gd name="T56" fmla="*/ 1602836709 w 640"/>
              <a:gd name="T57" fmla="*/ 1631707055 h 214"/>
              <a:gd name="T58" fmla="*/ 1332355462 w 640"/>
              <a:gd name="T59" fmla="*/ 1513202684 h 214"/>
              <a:gd name="T60" fmla="*/ 1081912325 w 640"/>
              <a:gd name="T61" fmla="*/ 1358238218 h 214"/>
              <a:gd name="T62" fmla="*/ 811434244 w 640"/>
              <a:gd name="T63" fmla="*/ 1175922641 h 214"/>
              <a:gd name="T64" fmla="*/ 540956163 w 640"/>
              <a:gd name="T65" fmla="*/ 984495059 h 214"/>
              <a:gd name="T66" fmla="*/ 270478081 w 640"/>
              <a:gd name="T67" fmla="*/ 756601342 h 214"/>
              <a:gd name="T68" fmla="*/ 0 w 640"/>
              <a:gd name="T69" fmla="*/ 528710645 h 21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40" h="214">
                <a:moveTo>
                  <a:pt x="0" y="58"/>
                </a:moveTo>
                <a:lnTo>
                  <a:pt x="69" y="87"/>
                </a:lnTo>
                <a:lnTo>
                  <a:pt x="123" y="110"/>
                </a:lnTo>
                <a:lnTo>
                  <a:pt x="148" y="120"/>
                </a:lnTo>
                <a:lnTo>
                  <a:pt x="171" y="125"/>
                </a:lnTo>
                <a:lnTo>
                  <a:pt x="192" y="131"/>
                </a:lnTo>
                <a:lnTo>
                  <a:pt x="215" y="133"/>
                </a:lnTo>
                <a:lnTo>
                  <a:pt x="236" y="133"/>
                </a:lnTo>
                <a:lnTo>
                  <a:pt x="259" y="131"/>
                </a:lnTo>
                <a:lnTo>
                  <a:pt x="284" y="125"/>
                </a:lnTo>
                <a:lnTo>
                  <a:pt x="311" y="118"/>
                </a:lnTo>
                <a:lnTo>
                  <a:pt x="342" y="108"/>
                </a:lnTo>
                <a:lnTo>
                  <a:pt x="375" y="95"/>
                </a:lnTo>
                <a:lnTo>
                  <a:pt x="411" y="77"/>
                </a:lnTo>
                <a:lnTo>
                  <a:pt x="454" y="58"/>
                </a:lnTo>
                <a:lnTo>
                  <a:pt x="411" y="0"/>
                </a:lnTo>
                <a:lnTo>
                  <a:pt x="640" y="12"/>
                </a:lnTo>
                <a:lnTo>
                  <a:pt x="532" y="214"/>
                </a:lnTo>
                <a:lnTo>
                  <a:pt x="509" y="154"/>
                </a:lnTo>
                <a:lnTo>
                  <a:pt x="465" y="172"/>
                </a:lnTo>
                <a:lnTo>
                  <a:pt x="421" y="187"/>
                </a:lnTo>
                <a:lnTo>
                  <a:pt x="383" y="197"/>
                </a:lnTo>
                <a:lnTo>
                  <a:pt x="346" y="204"/>
                </a:lnTo>
                <a:lnTo>
                  <a:pt x="309" y="208"/>
                </a:lnTo>
                <a:lnTo>
                  <a:pt x="277" y="208"/>
                </a:lnTo>
                <a:lnTo>
                  <a:pt x="246" y="206"/>
                </a:lnTo>
                <a:lnTo>
                  <a:pt x="217" y="201"/>
                </a:lnTo>
                <a:lnTo>
                  <a:pt x="188" y="191"/>
                </a:lnTo>
                <a:lnTo>
                  <a:pt x="160" y="179"/>
                </a:lnTo>
                <a:lnTo>
                  <a:pt x="133" y="166"/>
                </a:lnTo>
                <a:lnTo>
                  <a:pt x="108" y="149"/>
                </a:lnTo>
                <a:lnTo>
                  <a:pt x="81" y="129"/>
                </a:lnTo>
                <a:lnTo>
                  <a:pt x="54" y="108"/>
                </a:lnTo>
                <a:lnTo>
                  <a:pt x="27" y="83"/>
                </a:lnTo>
                <a:lnTo>
                  <a:pt x="0" y="58"/>
                </a:lnTo>
              </a:path>
            </a:pathLst>
          </a:custGeom>
          <a:gradFill rotWithShape="0">
            <a:gsLst>
              <a:gs pos="0">
                <a:srgbClr val="EC86CC"/>
              </a:gs>
              <a:gs pos="100000">
                <a:srgbClr val="D60093"/>
              </a:gs>
            </a:gsLst>
            <a:lin ang="0" scaled="1"/>
          </a:gradFill>
          <a:ln w="6350" cap="flat" cmpd="sng">
            <a:solidFill>
              <a:srgbClr val="800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p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35040" y="4498340"/>
            <a:ext cx="662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bbq</a:t>
            </a:r>
            <a:endParaRPr lang="en-US" altLang="zh-TW" sz="2400"/>
          </a:p>
        </p:txBody>
      </p:sp>
      <p:sp>
        <p:nvSpPr>
          <p:cNvPr id="11" name="矩形 10"/>
          <p:cNvSpPr/>
          <p:nvPr/>
        </p:nvSpPr>
        <p:spPr>
          <a:xfrm rot="17340000" flipH="1">
            <a:off x="5722620" y="4554855"/>
            <a:ext cx="85090" cy="935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 flipH="1">
            <a:off x="6198235" y="5111750"/>
            <a:ext cx="8509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137910" y="506095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129020" y="572135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126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Oval 2"/>
          <p:cNvSpPr>
            <a:spLocks noChangeArrowheads="1"/>
          </p:cNvSpPr>
          <p:nvPr/>
        </p:nvSpPr>
        <p:spPr bwMode="auto">
          <a:xfrm>
            <a:off x="3365500" y="3579495"/>
            <a:ext cx="5420995" cy="3022600"/>
          </a:xfrm>
          <a:prstGeom prst="ellipse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zh-TW" altLang="en-US" b="0">
                <a:ea typeface="新細明體" panose="02020500000000000000" charset="-120"/>
              </a:rPr>
              <a:t> </a:t>
            </a:r>
            <a:endParaRPr lang="zh-TW" altLang="en-US" b="0">
              <a:ea typeface="新細明體" panose="02020500000000000000" charset="-120"/>
            </a:endParaRPr>
          </a:p>
        </p:txBody>
      </p:sp>
      <p:sp>
        <p:nvSpPr>
          <p:cNvPr id="3" name="矩形 2"/>
          <p:cNvSpPr/>
          <p:nvPr/>
        </p:nvSpPr>
        <p:spPr>
          <a:xfrm flipH="1">
            <a:off x="5140325" y="4343400"/>
            <a:ext cx="76200" cy="2073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0771" name="Freeform 3"/>
          <p:cNvSpPr/>
          <p:nvPr/>
        </p:nvSpPr>
        <p:spPr bwMode="auto">
          <a:xfrm>
            <a:off x="2528570" y="4690110"/>
            <a:ext cx="538163" cy="427038"/>
          </a:xfrm>
          <a:custGeom>
            <a:avLst/>
            <a:gdLst>
              <a:gd name="T0" fmla="*/ 0 w 624"/>
              <a:gd name="T1" fmla="*/ 0 h 480"/>
              <a:gd name="T2" fmla="*/ 0 w 624"/>
              <a:gd name="T3" fmla="*/ 379919695 h 480"/>
              <a:gd name="T4" fmla="*/ 464133677 w 624"/>
              <a:gd name="T5" fmla="*/ 379919695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0"/>
                </a:moveTo>
                <a:lnTo>
                  <a:pt x="0" y="480"/>
                </a:lnTo>
                <a:lnTo>
                  <a:pt x="624" y="4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TW"/>
              <a:t>切換回 master </a:t>
            </a:r>
            <a:r>
              <a:rPr altLang="en-US"/>
              <a:t>分支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/>
            <a:r>
              <a:rPr altLang="en-US" sz="2800">
                <a:sym typeface="+mn-ea"/>
              </a:rPr>
              <a:t>在 </a:t>
            </a:r>
            <a:r>
              <a:rPr lang="en-US" altLang="zh-TW" sz="2800">
                <a:sym typeface="+mn-ea"/>
              </a:rPr>
              <a:t>Working folder </a:t>
            </a:r>
            <a:r>
              <a:rPr altLang="en-US" sz="2800">
                <a:sym typeface="+mn-ea"/>
              </a:rPr>
              <a:t>執行指令</a:t>
            </a:r>
            <a:r>
              <a:rPr lang="en-US" altLang="zh-TW" sz="2800">
                <a:sym typeface="+mn-ea"/>
              </a:rPr>
              <a:t>:</a:t>
            </a:r>
            <a:br>
              <a:rPr altLang="en-US" sz="2800">
                <a:sym typeface="+mn-ea"/>
              </a:rPr>
            </a:br>
            <a:r>
              <a:rPr lang="en-US" altLang="zh-TW" sz="2800">
                <a:sym typeface="+mn-ea"/>
              </a:rPr>
              <a:t>git checkout master</a:t>
            </a:r>
            <a:endParaRPr lang="en-US" altLang="zh-TW" sz="2800"/>
          </a:p>
          <a:p>
            <a:pPr marL="457200" indent="-457200"/>
            <a:r>
              <a:rPr altLang="en-US" sz="2800">
                <a:sym typeface="+mn-ea"/>
              </a:rPr>
              <a:t>「作用分支」變回 </a:t>
            </a:r>
            <a:r>
              <a:rPr lang="en-US" altLang="zh-TW" sz="2800">
                <a:sym typeface="+mn-ea"/>
              </a:rPr>
              <a:t>master</a:t>
            </a:r>
            <a:endParaRPr lang="en-US" altLang="zh-TW" sz="2800">
              <a:sym typeface="+mn-ea"/>
            </a:endParaRPr>
          </a:p>
          <a:p>
            <a:pPr marL="457200" indent="-457200"/>
            <a:r>
              <a:rPr lang="en-US" altLang="zh-TW" sz="2800">
                <a:sym typeface="+mn-ea"/>
              </a:rPr>
              <a:t>master </a:t>
            </a:r>
            <a:r>
              <a:rPr altLang="en-US" sz="2800">
                <a:sym typeface="+mn-ea"/>
              </a:rPr>
              <a:t>分支的版本會搬進 </a:t>
            </a:r>
            <a:r>
              <a:rPr lang="en-US" altLang="zh-TW" sz="2800">
                <a:sym typeface="+mn-ea"/>
              </a:rPr>
              <a:t>working folder</a:t>
            </a:r>
            <a:endParaRPr lang="en-US" altLang="zh-TW" sz="2800">
              <a:sym typeface="+mn-ea"/>
            </a:endParaRPr>
          </a:p>
        </p:txBody>
      </p:sp>
      <p:grpSp>
        <p:nvGrpSpPr>
          <p:cNvPr id="153622" name="Group 48"/>
          <p:cNvGrpSpPr/>
          <p:nvPr/>
        </p:nvGrpSpPr>
        <p:grpSpPr bwMode="auto">
          <a:xfrm>
            <a:off x="1453515" y="4958715"/>
            <a:ext cx="568960" cy="742950"/>
            <a:chOff x="3049" y="1464"/>
            <a:chExt cx="872" cy="1110"/>
          </a:xfrm>
        </p:grpSpPr>
        <p:sp>
          <p:nvSpPr>
            <p:cNvPr id="153627" name="AutoShape 49"/>
            <p:cNvSpPr>
              <a:spLocks noChangeArrowheads="1"/>
            </p:cNvSpPr>
            <p:nvPr/>
          </p:nvSpPr>
          <p:spPr bwMode="auto">
            <a:xfrm flipV="1">
              <a:off x="3049" y="1464"/>
              <a:ext cx="872" cy="1110"/>
            </a:xfrm>
            <a:prstGeom prst="foldedCorner">
              <a:avLst>
                <a:gd name="adj" fmla="val 21875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  <a:effectLst>
              <a:outerShdw dist="53882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9pPr>
            </a:lstStyle>
            <a:p>
              <a:endParaRPr lang="zh-TW" altLang="en-US"/>
            </a:p>
          </p:txBody>
        </p:sp>
        <p:grpSp>
          <p:nvGrpSpPr>
            <p:cNvPr id="153628" name="Group 50"/>
            <p:cNvGrpSpPr/>
            <p:nvPr/>
          </p:nvGrpSpPr>
          <p:grpSpPr bwMode="auto">
            <a:xfrm>
              <a:off x="3122" y="1661"/>
              <a:ext cx="726" cy="740"/>
              <a:chOff x="3859" y="1795"/>
              <a:chExt cx="480" cy="480"/>
            </a:xfrm>
          </p:grpSpPr>
          <p:sp>
            <p:nvSpPr>
              <p:cNvPr id="153629" name="Line 51"/>
              <p:cNvSpPr>
                <a:spLocks noChangeShapeType="1"/>
              </p:cNvSpPr>
              <p:nvPr/>
            </p:nvSpPr>
            <p:spPr bwMode="auto">
              <a:xfrm>
                <a:off x="3859" y="1795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0" name="Line 52"/>
              <p:cNvSpPr>
                <a:spLocks noChangeShapeType="1"/>
              </p:cNvSpPr>
              <p:nvPr/>
            </p:nvSpPr>
            <p:spPr bwMode="auto">
              <a:xfrm>
                <a:off x="3859" y="1891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1" name="Line 53"/>
              <p:cNvSpPr>
                <a:spLocks noChangeShapeType="1"/>
              </p:cNvSpPr>
              <p:nvPr/>
            </p:nvSpPr>
            <p:spPr bwMode="auto">
              <a:xfrm>
                <a:off x="3859" y="1987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2" name="Line 54"/>
              <p:cNvSpPr>
                <a:spLocks noChangeShapeType="1"/>
              </p:cNvSpPr>
              <p:nvPr/>
            </p:nvSpPr>
            <p:spPr bwMode="auto">
              <a:xfrm>
                <a:off x="3859" y="2083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3" name="Line 55"/>
              <p:cNvSpPr>
                <a:spLocks noChangeShapeType="1"/>
              </p:cNvSpPr>
              <p:nvPr/>
            </p:nvSpPr>
            <p:spPr bwMode="auto">
              <a:xfrm>
                <a:off x="3859" y="2179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4" name="Line 56"/>
              <p:cNvSpPr>
                <a:spLocks noChangeShapeType="1"/>
              </p:cNvSpPr>
              <p:nvPr/>
            </p:nvSpPr>
            <p:spPr bwMode="auto">
              <a:xfrm>
                <a:off x="3859" y="2275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60784" name="Freeform 16"/>
          <p:cNvSpPr/>
          <p:nvPr/>
        </p:nvSpPr>
        <p:spPr bwMode="auto">
          <a:xfrm>
            <a:off x="1558290" y="4032250"/>
            <a:ext cx="1613535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85" name="AutoShape 17"/>
          <p:cNvSpPr>
            <a:spLocks noChangeArrowheads="1"/>
          </p:cNvSpPr>
          <p:nvPr/>
        </p:nvSpPr>
        <p:spPr bwMode="auto">
          <a:xfrm flipH="1">
            <a:off x="1329690" y="4221480"/>
            <a:ext cx="1815465" cy="496570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working folder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60774" name="Freeform 6"/>
          <p:cNvSpPr/>
          <p:nvPr/>
        </p:nvSpPr>
        <p:spPr bwMode="auto">
          <a:xfrm>
            <a:off x="2942908" y="4958398"/>
            <a:ext cx="549275" cy="455612"/>
          </a:xfrm>
          <a:custGeom>
            <a:avLst/>
            <a:gdLst>
              <a:gd name="T0" fmla="*/ 0 w 1248"/>
              <a:gd name="T1" fmla="*/ 208415958 h 996"/>
              <a:gd name="T2" fmla="*/ 0 w 1248"/>
              <a:gd name="T3" fmla="*/ 19669996 h 996"/>
              <a:gd name="T4" fmla="*/ 15303118 w 1248"/>
              <a:gd name="T5" fmla="*/ 0 h 996"/>
              <a:gd name="T6" fmla="*/ 90462248 w 1248"/>
              <a:gd name="T7" fmla="*/ 0 h 996"/>
              <a:gd name="T8" fmla="*/ 101890953 w 1248"/>
              <a:gd name="T9" fmla="*/ 19460488 h 996"/>
              <a:gd name="T10" fmla="*/ 241749219 w 1248"/>
              <a:gd name="T11" fmla="*/ 19669996 h 996"/>
              <a:gd name="T12" fmla="*/ 241749219 w 1248"/>
              <a:gd name="T13" fmla="*/ 208415958 h 996"/>
              <a:gd name="T14" fmla="*/ 0 w 1248"/>
              <a:gd name="T15" fmla="*/ 208415958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79" name="AutoShape 11"/>
          <p:cNvSpPr>
            <a:spLocks noChangeArrowheads="1"/>
          </p:cNvSpPr>
          <p:nvPr/>
        </p:nvSpPr>
        <p:spPr bwMode="auto">
          <a:xfrm flipH="1">
            <a:off x="2833370" y="5071110"/>
            <a:ext cx="655638" cy="358775"/>
          </a:xfrm>
          <a:prstGeom prst="parallelogram">
            <a:avLst>
              <a:gd name="adj" fmla="val 20305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Git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603750" y="3696970"/>
            <a:ext cx="1043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master</a:t>
            </a:r>
            <a:endParaRPr lang="en-US" altLang="zh-TW" sz="2400"/>
          </a:p>
        </p:txBody>
      </p:sp>
      <p:sp>
        <p:nvSpPr>
          <p:cNvPr id="7" name="橢圓 6"/>
          <p:cNvSpPr/>
          <p:nvPr/>
        </p:nvSpPr>
        <p:spPr>
          <a:xfrm>
            <a:off x="5080000" y="473011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080000" y="422148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35040" y="4498340"/>
            <a:ext cx="662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bbq</a:t>
            </a:r>
            <a:endParaRPr lang="en-US" altLang="zh-TW" sz="2400"/>
          </a:p>
        </p:txBody>
      </p:sp>
      <p:sp>
        <p:nvSpPr>
          <p:cNvPr id="11" name="矩形 10"/>
          <p:cNvSpPr/>
          <p:nvPr/>
        </p:nvSpPr>
        <p:spPr>
          <a:xfrm rot="17340000" flipH="1">
            <a:off x="5722620" y="4554855"/>
            <a:ext cx="85090" cy="935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 flipH="1">
            <a:off x="6198235" y="5111750"/>
            <a:ext cx="8509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137910" y="506095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129020" y="572135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Freeform 46"/>
          <p:cNvSpPr/>
          <p:nvPr/>
        </p:nvSpPr>
        <p:spPr bwMode="auto">
          <a:xfrm rot="9558694" flipV="1">
            <a:off x="2082165" y="5352415"/>
            <a:ext cx="3025775" cy="394335"/>
          </a:xfrm>
          <a:custGeom>
            <a:avLst/>
            <a:gdLst>
              <a:gd name="T0" fmla="*/ 0 w 640"/>
              <a:gd name="T1" fmla="*/ 528710645 h 214"/>
              <a:gd name="T2" fmla="*/ 691221412 w 640"/>
              <a:gd name="T3" fmla="*/ 793064458 h 214"/>
              <a:gd name="T4" fmla="*/ 1232180739 w 640"/>
              <a:gd name="T5" fmla="*/ 1002725107 h 214"/>
              <a:gd name="T6" fmla="*/ 1482623876 w 640"/>
              <a:gd name="T7" fmla="*/ 1093881386 h 214"/>
              <a:gd name="T8" fmla="*/ 1713028903 w 640"/>
              <a:gd name="T9" fmla="*/ 1139459525 h 214"/>
              <a:gd name="T10" fmla="*/ 1923402151 w 640"/>
              <a:gd name="T11" fmla="*/ 1194155708 h 214"/>
              <a:gd name="T12" fmla="*/ 2147483647 w 640"/>
              <a:gd name="T13" fmla="*/ 1212385756 h 214"/>
              <a:gd name="T14" fmla="*/ 2147483647 w 640"/>
              <a:gd name="T15" fmla="*/ 1212385756 h 214"/>
              <a:gd name="T16" fmla="*/ 2147483647 w 640"/>
              <a:gd name="T17" fmla="*/ 1194155708 h 214"/>
              <a:gd name="T18" fmla="*/ 2147483647 w 640"/>
              <a:gd name="T19" fmla="*/ 1139459525 h 214"/>
              <a:gd name="T20" fmla="*/ 2147483647 w 640"/>
              <a:gd name="T21" fmla="*/ 1075651338 h 214"/>
              <a:gd name="T22" fmla="*/ 2147483647 w 640"/>
              <a:gd name="T23" fmla="*/ 984495059 h 214"/>
              <a:gd name="T24" fmla="*/ 2147483647 w 640"/>
              <a:gd name="T25" fmla="*/ 865990688 h 214"/>
              <a:gd name="T26" fmla="*/ 2147483647 w 640"/>
              <a:gd name="T27" fmla="*/ 701908179 h 214"/>
              <a:gd name="T28" fmla="*/ 2147483647 w 640"/>
              <a:gd name="T29" fmla="*/ 528710645 h 214"/>
              <a:gd name="T30" fmla="*/ 2147483647 w 640"/>
              <a:gd name="T31" fmla="*/ 0 h 214"/>
              <a:gd name="T32" fmla="*/ 2147483647 w 640"/>
              <a:gd name="T33" fmla="*/ 109389346 h 214"/>
              <a:gd name="T34" fmla="*/ 2147483647 w 640"/>
              <a:gd name="T35" fmla="*/ 1950757050 h 214"/>
              <a:gd name="T36" fmla="*/ 2147483647 w 640"/>
              <a:gd name="T37" fmla="*/ 1403816357 h 214"/>
              <a:gd name="T38" fmla="*/ 2147483647 w 640"/>
              <a:gd name="T39" fmla="*/ 1567898867 h 214"/>
              <a:gd name="T40" fmla="*/ 2147483647 w 640"/>
              <a:gd name="T41" fmla="*/ 1704633286 h 214"/>
              <a:gd name="T42" fmla="*/ 2147483647 w 640"/>
              <a:gd name="T43" fmla="*/ 1795789565 h 214"/>
              <a:gd name="T44" fmla="*/ 2147483647 w 640"/>
              <a:gd name="T45" fmla="*/ 1859600771 h 214"/>
              <a:gd name="T46" fmla="*/ 2147483647 w 640"/>
              <a:gd name="T47" fmla="*/ 1896063887 h 214"/>
              <a:gd name="T48" fmla="*/ 2147483647 w 640"/>
              <a:gd name="T49" fmla="*/ 1896063887 h 214"/>
              <a:gd name="T50" fmla="*/ 2147483647 w 640"/>
              <a:gd name="T51" fmla="*/ 1877830819 h 214"/>
              <a:gd name="T52" fmla="*/ 2147483647 w 640"/>
              <a:gd name="T53" fmla="*/ 1832252680 h 214"/>
              <a:gd name="T54" fmla="*/ 1883332262 w 640"/>
              <a:gd name="T55" fmla="*/ 1741096401 h 214"/>
              <a:gd name="T56" fmla="*/ 1602836709 w 640"/>
              <a:gd name="T57" fmla="*/ 1631707055 h 214"/>
              <a:gd name="T58" fmla="*/ 1332355462 w 640"/>
              <a:gd name="T59" fmla="*/ 1513202684 h 214"/>
              <a:gd name="T60" fmla="*/ 1081912325 w 640"/>
              <a:gd name="T61" fmla="*/ 1358238218 h 214"/>
              <a:gd name="T62" fmla="*/ 811434244 w 640"/>
              <a:gd name="T63" fmla="*/ 1175922641 h 214"/>
              <a:gd name="T64" fmla="*/ 540956163 w 640"/>
              <a:gd name="T65" fmla="*/ 984495059 h 214"/>
              <a:gd name="T66" fmla="*/ 270478081 w 640"/>
              <a:gd name="T67" fmla="*/ 756601342 h 214"/>
              <a:gd name="T68" fmla="*/ 0 w 640"/>
              <a:gd name="T69" fmla="*/ 528710645 h 21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40" h="214">
                <a:moveTo>
                  <a:pt x="0" y="58"/>
                </a:moveTo>
                <a:lnTo>
                  <a:pt x="69" y="87"/>
                </a:lnTo>
                <a:lnTo>
                  <a:pt x="123" y="110"/>
                </a:lnTo>
                <a:lnTo>
                  <a:pt x="148" y="120"/>
                </a:lnTo>
                <a:lnTo>
                  <a:pt x="171" y="125"/>
                </a:lnTo>
                <a:lnTo>
                  <a:pt x="192" y="131"/>
                </a:lnTo>
                <a:lnTo>
                  <a:pt x="215" y="133"/>
                </a:lnTo>
                <a:lnTo>
                  <a:pt x="236" y="133"/>
                </a:lnTo>
                <a:lnTo>
                  <a:pt x="259" y="131"/>
                </a:lnTo>
                <a:lnTo>
                  <a:pt x="284" y="125"/>
                </a:lnTo>
                <a:lnTo>
                  <a:pt x="311" y="118"/>
                </a:lnTo>
                <a:lnTo>
                  <a:pt x="342" y="108"/>
                </a:lnTo>
                <a:lnTo>
                  <a:pt x="375" y="95"/>
                </a:lnTo>
                <a:lnTo>
                  <a:pt x="411" y="77"/>
                </a:lnTo>
                <a:lnTo>
                  <a:pt x="454" y="58"/>
                </a:lnTo>
                <a:lnTo>
                  <a:pt x="411" y="0"/>
                </a:lnTo>
                <a:lnTo>
                  <a:pt x="640" y="12"/>
                </a:lnTo>
                <a:lnTo>
                  <a:pt x="532" y="214"/>
                </a:lnTo>
                <a:lnTo>
                  <a:pt x="509" y="154"/>
                </a:lnTo>
                <a:lnTo>
                  <a:pt x="465" y="172"/>
                </a:lnTo>
                <a:lnTo>
                  <a:pt x="421" y="187"/>
                </a:lnTo>
                <a:lnTo>
                  <a:pt x="383" y="197"/>
                </a:lnTo>
                <a:lnTo>
                  <a:pt x="346" y="204"/>
                </a:lnTo>
                <a:lnTo>
                  <a:pt x="309" y="208"/>
                </a:lnTo>
                <a:lnTo>
                  <a:pt x="277" y="208"/>
                </a:lnTo>
                <a:lnTo>
                  <a:pt x="246" y="206"/>
                </a:lnTo>
                <a:lnTo>
                  <a:pt x="217" y="201"/>
                </a:lnTo>
                <a:lnTo>
                  <a:pt x="188" y="191"/>
                </a:lnTo>
                <a:lnTo>
                  <a:pt x="160" y="179"/>
                </a:lnTo>
                <a:lnTo>
                  <a:pt x="133" y="166"/>
                </a:lnTo>
                <a:lnTo>
                  <a:pt x="108" y="149"/>
                </a:lnTo>
                <a:lnTo>
                  <a:pt x="81" y="129"/>
                </a:lnTo>
                <a:lnTo>
                  <a:pt x="54" y="108"/>
                </a:lnTo>
                <a:lnTo>
                  <a:pt x="27" y="83"/>
                </a:lnTo>
                <a:lnTo>
                  <a:pt x="0" y="58"/>
                </a:lnTo>
              </a:path>
            </a:pathLst>
          </a:custGeom>
          <a:gradFill rotWithShape="0">
            <a:gsLst>
              <a:gs pos="0">
                <a:srgbClr val="EC86CC"/>
              </a:gs>
              <a:gs pos="100000">
                <a:srgbClr val="D60093"/>
              </a:gs>
            </a:gsLst>
            <a:lin ang="0" scaled="1"/>
          </a:gradFill>
          <a:ln w="6350" cap="flat" cmpd="sng">
            <a:solidFill>
              <a:srgbClr val="800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p>
            <a:endParaRPr 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9" name="Rectangle 3"/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anchor="t"/>
          <a:p>
            <a:r>
              <a:rPr lang="en-US" altLang="zh-TW" sz="2400" dirty="0">
                <a:latin typeface="微軟正黑體" panose="020B0604030504040204" pitchFamily="34" charset="-120"/>
              </a:rPr>
              <a:t>將專案切成數個較小的目標</a:t>
            </a:r>
            <a:endParaRPr lang="en-US" altLang="zh-TW" sz="2400" dirty="0">
              <a:latin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</a:rPr>
              <a:t>每個版本都是功能完整的可發行版本</a:t>
            </a:r>
            <a:endParaRPr lang="en-US" altLang="zh-TW" sz="2400" dirty="0">
              <a:latin typeface="微軟正黑體" panose="020B0604030504040204" pitchFamily="34" charset="-120"/>
            </a:endParaRPr>
          </a:p>
        </p:txBody>
      </p:sp>
      <p:sp>
        <p:nvSpPr>
          <p:cNvPr id="9220" name="Text Box 4"/>
          <p:cNvSpPr txBox="1"/>
          <p:nvPr/>
        </p:nvSpPr>
        <p:spPr>
          <a:xfrm>
            <a:off x="1600200" y="533400"/>
            <a:ext cx="7086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l">
              <a:buChar char="•"/>
            </a:pPr>
            <a:endParaRPr lang="zh-TW" altLang="en-US" sz="2400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grpSp>
        <p:nvGrpSpPr>
          <p:cNvPr id="9221" name="Group 5"/>
          <p:cNvGrpSpPr/>
          <p:nvPr/>
        </p:nvGrpSpPr>
        <p:grpSpPr>
          <a:xfrm>
            <a:off x="827088" y="2728913"/>
            <a:ext cx="7250112" cy="3595687"/>
            <a:chOff x="521" y="1719"/>
            <a:chExt cx="4567" cy="2265"/>
          </a:xfrm>
        </p:grpSpPr>
        <p:sp>
          <p:nvSpPr>
            <p:cNvPr id="9222" name="Rectangle 6"/>
            <p:cNvSpPr/>
            <p:nvPr/>
          </p:nvSpPr>
          <p:spPr>
            <a:xfrm>
              <a:off x="1525" y="1891"/>
              <a:ext cx="3305" cy="1802"/>
            </a:xfrm>
            <a:prstGeom prst="rect">
              <a:avLst/>
            </a:prstGeom>
            <a:gradFill rotWithShape="1">
              <a:gsLst>
                <a:gs pos="0">
                  <a:srgbClr val="BFD0E5"/>
                </a:gs>
                <a:gs pos="100000">
                  <a:schemeClr val="bg1">
                    <a:alpha val="0"/>
                  </a:schemeClr>
                </a:gs>
              </a:gsLst>
              <a:path path="rect">
                <a:fillToRect t="100000" r="100000"/>
              </a:path>
              <a:tileRect/>
            </a:gradFill>
            <a:ln w="9525">
              <a:noFill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grpSp>
          <p:nvGrpSpPr>
            <p:cNvPr id="9223" name="Group 7"/>
            <p:cNvGrpSpPr/>
            <p:nvPr/>
          </p:nvGrpSpPr>
          <p:grpSpPr>
            <a:xfrm>
              <a:off x="3929" y="1762"/>
              <a:ext cx="987" cy="1288"/>
              <a:chOff x="1392" y="2160"/>
              <a:chExt cx="1104" cy="1440"/>
            </a:xfrm>
          </p:grpSpPr>
          <p:sp>
            <p:nvSpPr>
              <p:cNvPr id="9264" name="AutoShape 8"/>
              <p:cNvSpPr/>
              <p:nvPr/>
            </p:nvSpPr>
            <p:spPr>
              <a:xfrm>
                <a:off x="1392" y="2160"/>
                <a:ext cx="1104" cy="1440"/>
              </a:xfrm>
              <a:prstGeom prst="roundRect">
                <a:avLst>
                  <a:gd name="adj" fmla="val 11185"/>
                </a:avLst>
              </a:prstGeom>
              <a:solidFill>
                <a:srgbClr val="FFFFFF"/>
              </a:solidFill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b"/>
              <a:p>
                <a:pPr lvl="0"/>
                <a:r>
                  <a:rPr lang="en-US" altLang="zh-TW" sz="2000" dirty="0">
                    <a:solidFill>
                      <a:srgbClr val="A50021"/>
                    </a:solidFill>
                    <a:latin typeface="Arial" panose="020B0604020202020204" pitchFamily="34" charset="0"/>
                    <a:ea typeface="新細明體" panose="02020500000000000000" charset="-120"/>
                  </a:rPr>
                  <a:t>Version 3</a:t>
                </a:r>
                <a:endParaRPr lang="en-US" altLang="zh-TW" sz="2000" dirty="0">
                  <a:solidFill>
                    <a:srgbClr val="A50021"/>
                  </a:solidFill>
                  <a:latin typeface="Arial" panose="020B0604020202020204" pitchFamily="34" charset="0"/>
                  <a:ea typeface="新細明體" panose="02020500000000000000" charset="-120"/>
                </a:endParaRPr>
              </a:p>
            </p:txBody>
          </p:sp>
          <p:grpSp>
            <p:nvGrpSpPr>
              <p:cNvPr id="9265" name="Group 9"/>
              <p:cNvGrpSpPr/>
              <p:nvPr/>
            </p:nvGrpSpPr>
            <p:grpSpPr>
              <a:xfrm>
                <a:off x="1464" y="2256"/>
                <a:ext cx="960" cy="960"/>
                <a:chOff x="1440" y="2232"/>
                <a:chExt cx="960" cy="960"/>
              </a:xfrm>
            </p:grpSpPr>
            <p:grpSp>
              <p:nvGrpSpPr>
                <p:cNvPr id="9266" name="Group 10"/>
                <p:cNvGrpSpPr/>
                <p:nvPr/>
              </p:nvGrpSpPr>
              <p:grpSpPr>
                <a:xfrm>
                  <a:off x="1440" y="2232"/>
                  <a:ext cx="960" cy="960"/>
                  <a:chOff x="1344" y="864"/>
                  <a:chExt cx="3169" cy="3168"/>
                </a:xfrm>
              </p:grpSpPr>
              <p:sp>
                <p:nvSpPr>
                  <p:cNvPr id="9274" name="Arc 11"/>
                  <p:cNvSpPr/>
                  <p:nvPr/>
                </p:nvSpPr>
                <p:spPr>
                  <a:xfrm>
                    <a:off x="2928" y="864"/>
                    <a:ext cx="1494" cy="1584"/>
                  </a:xfrm>
                  <a:custGeom>
                    <a:avLst/>
                    <a:gdLst/>
                    <a:ahLst/>
                    <a:cxnLst>
                      <a:cxn ang="0">
                        <a:pos x="15" y="0"/>
                      </a:cxn>
                      <a:cxn ang="0">
                        <a:pos x="1494" y="1060"/>
                      </a:cxn>
                      <a:cxn ang="0">
                        <a:pos x="0" y="1584"/>
                      </a:cxn>
                    </a:cxnLst>
                    <a:pathLst>
                      <a:path w="20383" h="21599" fill="none">
                        <a:moveTo>
                          <a:pt x="204" y="-1"/>
                        </a:moveTo>
                        <a:cubicBezTo>
                          <a:pt x="9303" y="85"/>
                          <a:pt x="17372" y="5865"/>
                          <a:pt x="20383" y="14451"/>
                        </a:cubicBezTo>
                      </a:path>
                      <a:path w="20383" h="21599" stroke="0">
                        <a:moveTo>
                          <a:pt x="204" y="-1"/>
                        </a:moveTo>
                        <a:cubicBezTo>
                          <a:pt x="9303" y="85"/>
                          <a:pt x="17372" y="5865"/>
                          <a:pt x="20383" y="14451"/>
                        </a:cubicBezTo>
                        <a:lnTo>
                          <a:pt x="0" y="21599"/>
                        </a:lnTo>
                        <a:lnTo>
                          <a:pt x="204" y="-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B3B049">
                          <a:alpha val="100000"/>
                        </a:srgbClr>
                      </a:gs>
                      <a:gs pos="100000">
                        <a:srgbClr val="FCFCF6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75" name="Arc 12"/>
                  <p:cNvSpPr/>
                  <p:nvPr/>
                </p:nvSpPr>
                <p:spPr>
                  <a:xfrm>
                    <a:off x="2929" y="1927"/>
                    <a:ext cx="1584" cy="1796"/>
                  </a:xfrm>
                  <a:custGeom>
                    <a:avLst/>
                    <a:gdLst/>
                    <a:ahLst/>
                    <a:cxnLst>
                      <a:cxn ang="0">
                        <a:pos x="1495" y="0"/>
                      </a:cxn>
                      <a:cxn ang="0">
                        <a:pos x="944" y="1796"/>
                      </a:cxn>
                      <a:cxn ang="0">
                        <a:pos x="0" y="523"/>
                      </a:cxn>
                    </a:cxnLst>
                    <a:pathLst>
                      <a:path w="21600" h="24481" fill="none">
                        <a:moveTo>
                          <a:pt x="20387" y="0"/>
                        </a:moveTo>
                        <a:cubicBezTo>
                          <a:pt x="21190" y="2292"/>
                          <a:pt x="21600" y="4704"/>
                          <a:pt x="21600" y="7134"/>
                        </a:cubicBezTo>
                        <a:cubicBezTo>
                          <a:pt x="21600" y="13972"/>
                          <a:pt x="18361" y="20406"/>
                          <a:pt x="12870" y="24481"/>
                        </a:cubicBezTo>
                      </a:path>
                      <a:path w="21600" h="24481" stroke="0">
                        <a:moveTo>
                          <a:pt x="20387" y="0"/>
                        </a:moveTo>
                        <a:cubicBezTo>
                          <a:pt x="21190" y="2292"/>
                          <a:pt x="21600" y="4704"/>
                          <a:pt x="21600" y="7134"/>
                        </a:cubicBezTo>
                        <a:cubicBezTo>
                          <a:pt x="21600" y="13972"/>
                          <a:pt x="18361" y="20406"/>
                          <a:pt x="12870" y="24481"/>
                        </a:cubicBezTo>
                        <a:lnTo>
                          <a:pt x="0" y="7134"/>
                        </a:lnTo>
                        <a:lnTo>
                          <a:pt x="2038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CFCF6">
                          <a:alpha val="100000"/>
                        </a:srgbClr>
                      </a:gs>
                      <a:gs pos="100000">
                        <a:srgbClr val="B3B049">
                          <a:alpha val="100000"/>
                        </a:srgbClr>
                      </a:gs>
                    </a:gsLst>
                    <a:lin ang="189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76" name="Arc 13"/>
                  <p:cNvSpPr/>
                  <p:nvPr/>
                </p:nvSpPr>
                <p:spPr>
                  <a:xfrm>
                    <a:off x="1979" y="2448"/>
                    <a:ext cx="1909" cy="1584"/>
                  </a:xfrm>
                  <a:custGeom>
                    <a:avLst/>
                    <a:gdLst/>
                    <a:ahLst/>
                    <a:cxnLst>
                      <a:cxn ang="0">
                        <a:pos x="1909" y="1262"/>
                      </a:cxn>
                      <a:cxn ang="0">
                        <a:pos x="0" y="1266"/>
                      </a:cxn>
                      <a:cxn ang="0">
                        <a:pos x="952" y="0"/>
                      </a:cxn>
                    </a:cxnLst>
                    <a:pathLst>
                      <a:path w="26046" h="21600" fill="none">
                        <a:moveTo>
                          <a:pt x="26046" y="17206"/>
                        </a:moveTo>
                        <a:cubicBezTo>
                          <a:pt x="22289" y="20056"/>
                          <a:pt x="17703" y="21599"/>
                          <a:pt x="12988" y="21600"/>
                        </a:cubicBezTo>
                        <a:cubicBezTo>
                          <a:pt x="8302" y="21600"/>
                          <a:pt x="3743" y="20076"/>
                          <a:pt x="0" y="17258"/>
                        </a:cubicBezTo>
                      </a:path>
                      <a:path w="26046" h="21600" stroke="0">
                        <a:moveTo>
                          <a:pt x="26046" y="17206"/>
                        </a:moveTo>
                        <a:cubicBezTo>
                          <a:pt x="22289" y="20056"/>
                          <a:pt x="17703" y="21599"/>
                          <a:pt x="12988" y="21600"/>
                        </a:cubicBezTo>
                        <a:cubicBezTo>
                          <a:pt x="8302" y="21600"/>
                          <a:pt x="3743" y="20076"/>
                          <a:pt x="0" y="17258"/>
                        </a:cubicBezTo>
                        <a:lnTo>
                          <a:pt x="12988" y="0"/>
                        </a:lnTo>
                        <a:lnTo>
                          <a:pt x="26046" y="1720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CFCF6">
                          <a:alpha val="100000"/>
                        </a:srgbClr>
                      </a:gs>
                      <a:gs pos="100000">
                        <a:srgbClr val="B3B049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77" name="Arc 14"/>
                  <p:cNvSpPr/>
                  <p:nvPr/>
                </p:nvSpPr>
                <p:spPr>
                  <a:xfrm>
                    <a:off x="1344" y="1884"/>
                    <a:ext cx="1584" cy="1845"/>
                  </a:xfrm>
                  <a:custGeom>
                    <a:avLst/>
                    <a:gdLst/>
                    <a:ahLst/>
                    <a:cxnLst>
                      <a:cxn ang="0">
                        <a:pos x="647" y="1845"/>
                      </a:cxn>
                      <a:cxn ang="0">
                        <a:pos x="105" y="0"/>
                      </a:cxn>
                      <a:cxn ang="0">
                        <a:pos x="1584" y="568"/>
                      </a:cxn>
                    </a:cxnLst>
                    <a:pathLst>
                      <a:path w="21600" h="25161" fill="none">
                        <a:moveTo>
                          <a:pt x="8819" y="25161"/>
                        </a:moveTo>
                        <a:cubicBezTo>
                          <a:pt x="3275" y="21092"/>
                          <a:pt x="0" y="14625"/>
                          <a:pt x="0" y="7748"/>
                        </a:cubicBezTo>
                        <a:cubicBezTo>
                          <a:pt x="-1" y="5099"/>
                          <a:pt x="487" y="2472"/>
                          <a:pt x="1437" y="0"/>
                        </a:cubicBezTo>
                      </a:path>
                      <a:path w="21600" h="25161" stroke="0">
                        <a:moveTo>
                          <a:pt x="8819" y="25161"/>
                        </a:moveTo>
                        <a:cubicBezTo>
                          <a:pt x="3275" y="21092"/>
                          <a:pt x="0" y="14625"/>
                          <a:pt x="0" y="7748"/>
                        </a:cubicBezTo>
                        <a:cubicBezTo>
                          <a:pt x="-1" y="5099"/>
                          <a:pt x="487" y="2472"/>
                          <a:pt x="1437" y="0"/>
                        </a:cubicBezTo>
                        <a:lnTo>
                          <a:pt x="21600" y="7748"/>
                        </a:lnTo>
                        <a:lnTo>
                          <a:pt x="8819" y="2516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CFCF6">
                          <a:alpha val="100000"/>
                        </a:srgbClr>
                      </a:gs>
                      <a:gs pos="100000">
                        <a:srgbClr val="B3B049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78" name="Arc 15"/>
                  <p:cNvSpPr/>
                  <p:nvPr/>
                </p:nvSpPr>
                <p:spPr>
                  <a:xfrm>
                    <a:off x="1448" y="865"/>
                    <a:ext cx="1500" cy="1584"/>
                  </a:xfrm>
                  <a:custGeom>
                    <a:avLst/>
                    <a:gdLst/>
                    <a:ahLst/>
                    <a:cxnLst>
                      <a:cxn ang="0">
                        <a:pos x="0" y="1035"/>
                      </a:cxn>
                      <a:cxn ang="0">
                        <a:pos x="1500" y="0"/>
                      </a:cxn>
                      <a:cxn ang="0">
                        <a:pos x="1486" y="1584"/>
                      </a:cxn>
                    </a:cxnLst>
                    <a:pathLst>
                      <a:path w="20453" h="21600" fill="none">
                        <a:moveTo>
                          <a:pt x="0" y="14109"/>
                        </a:moveTo>
                        <a:cubicBezTo>
                          <a:pt x="3135" y="5629"/>
                          <a:pt x="11219" y="-1"/>
                          <a:pt x="20260" y="0"/>
                        </a:cubicBezTo>
                        <a:cubicBezTo>
                          <a:pt x="20324" y="0"/>
                          <a:pt x="20388" y="0"/>
                          <a:pt x="20453" y="0"/>
                        </a:cubicBezTo>
                      </a:path>
                      <a:path w="20453" h="21600" stroke="0">
                        <a:moveTo>
                          <a:pt x="0" y="14109"/>
                        </a:moveTo>
                        <a:cubicBezTo>
                          <a:pt x="3135" y="5629"/>
                          <a:pt x="11219" y="-1"/>
                          <a:pt x="20260" y="0"/>
                        </a:cubicBezTo>
                        <a:cubicBezTo>
                          <a:pt x="20324" y="0"/>
                          <a:pt x="20388" y="0"/>
                          <a:pt x="20453" y="0"/>
                        </a:cubicBezTo>
                        <a:lnTo>
                          <a:pt x="20260" y="21600"/>
                        </a:lnTo>
                        <a:lnTo>
                          <a:pt x="0" y="14109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B3B049">
                          <a:alpha val="100000"/>
                        </a:srgbClr>
                      </a:gs>
                      <a:gs pos="100000">
                        <a:srgbClr val="FCFCF6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386064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864"/>
                    <a:ext cx="3168" cy="316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333333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AFAFAF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TW" altLang="en-US" sz="3200" b="1" i="0" u="none" strike="noStrike" kern="1200" cap="none" spc="0" normalizeH="0" baseline="0" noProof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新細明體" panose="02020500000000000000" charset="-120"/>
                      <a:cs typeface="+mn-cs"/>
                    </a:endParaRPr>
                  </a:p>
                </p:txBody>
              </p:sp>
            </p:grpSp>
            <p:grpSp>
              <p:nvGrpSpPr>
                <p:cNvPr id="9267" name="Group 17"/>
                <p:cNvGrpSpPr/>
                <p:nvPr/>
              </p:nvGrpSpPr>
              <p:grpSpPr>
                <a:xfrm>
                  <a:off x="1496" y="2256"/>
                  <a:ext cx="806" cy="828"/>
                  <a:chOff x="2880" y="1728"/>
                  <a:chExt cx="1929" cy="1980"/>
                </a:xfrm>
              </p:grpSpPr>
              <p:sp>
                <p:nvSpPr>
                  <p:cNvPr id="9268" name="Freeform 18"/>
                  <p:cNvSpPr/>
                  <p:nvPr/>
                </p:nvSpPr>
                <p:spPr>
                  <a:xfrm rot="540000">
                    <a:off x="2976" y="1824"/>
                    <a:ext cx="1824" cy="1884"/>
                  </a:xfrm>
                  <a:custGeom>
                    <a:avLst/>
                    <a:gdLst/>
                    <a:ahLst/>
                    <a:cxnLst>
                      <a:cxn ang="0">
                        <a:pos x="912" y="48"/>
                      </a:cxn>
                      <a:cxn ang="0">
                        <a:pos x="1008" y="48"/>
                      </a:cxn>
                      <a:cxn ang="0">
                        <a:pos x="1008" y="0"/>
                      </a:cxn>
                      <a:cxn ang="0">
                        <a:pos x="1248" y="96"/>
                      </a:cxn>
                      <a:cxn ang="0">
                        <a:pos x="1008" y="192"/>
                      </a:cxn>
                      <a:cxn ang="0">
                        <a:pos x="1008" y="144"/>
                      </a:cxn>
                      <a:cxn ang="0">
                        <a:pos x="912" y="144"/>
                      </a:cxn>
                      <a:cxn ang="0">
                        <a:pos x="96" y="960"/>
                      </a:cxn>
                      <a:cxn ang="0">
                        <a:pos x="912" y="1776"/>
                      </a:cxn>
                      <a:cxn ang="0">
                        <a:pos x="1728" y="960"/>
                      </a:cxn>
                      <a:cxn ang="0">
                        <a:pos x="912" y="240"/>
                      </a:cxn>
                      <a:cxn ang="0">
                        <a:pos x="1824" y="960"/>
                      </a:cxn>
                      <a:cxn ang="0">
                        <a:pos x="912" y="1872"/>
                      </a:cxn>
                      <a:cxn ang="0">
                        <a:pos x="0" y="960"/>
                      </a:cxn>
                      <a:cxn ang="0">
                        <a:pos x="912" y="48"/>
                      </a:cxn>
                    </a:cxnLst>
                    <a:pathLst>
                      <a:path w="1824" h="1884">
                        <a:moveTo>
                          <a:pt x="912" y="48"/>
                        </a:moveTo>
                        <a:lnTo>
                          <a:pt x="1008" y="48"/>
                        </a:lnTo>
                        <a:lnTo>
                          <a:pt x="1008" y="0"/>
                        </a:lnTo>
                        <a:lnTo>
                          <a:pt x="1248" y="96"/>
                        </a:lnTo>
                        <a:lnTo>
                          <a:pt x="1008" y="192"/>
                        </a:lnTo>
                        <a:lnTo>
                          <a:pt x="1008" y="144"/>
                        </a:lnTo>
                        <a:lnTo>
                          <a:pt x="912" y="144"/>
                        </a:lnTo>
                        <a:cubicBezTo>
                          <a:pt x="912" y="144"/>
                          <a:pt x="160" y="140"/>
                          <a:pt x="96" y="960"/>
                        </a:cubicBezTo>
                        <a:cubicBezTo>
                          <a:pt x="144" y="1772"/>
                          <a:pt x="912" y="1776"/>
                          <a:pt x="912" y="1776"/>
                        </a:cubicBezTo>
                        <a:cubicBezTo>
                          <a:pt x="912" y="1776"/>
                          <a:pt x="1676" y="1776"/>
                          <a:pt x="1728" y="960"/>
                        </a:cubicBezTo>
                        <a:cubicBezTo>
                          <a:pt x="1716" y="200"/>
                          <a:pt x="912" y="240"/>
                          <a:pt x="912" y="240"/>
                        </a:cubicBezTo>
                        <a:cubicBezTo>
                          <a:pt x="912" y="240"/>
                          <a:pt x="1812" y="152"/>
                          <a:pt x="1824" y="960"/>
                        </a:cubicBezTo>
                        <a:cubicBezTo>
                          <a:pt x="1772" y="1884"/>
                          <a:pt x="912" y="1872"/>
                          <a:pt x="912" y="1872"/>
                        </a:cubicBezTo>
                        <a:cubicBezTo>
                          <a:pt x="912" y="1872"/>
                          <a:pt x="40" y="1872"/>
                          <a:pt x="0" y="960"/>
                        </a:cubicBezTo>
                        <a:cubicBezTo>
                          <a:pt x="48" y="36"/>
                          <a:pt x="912" y="48"/>
                          <a:pt x="912" y="48"/>
                        </a:cubicBezTo>
                        <a:close/>
                      </a:path>
                    </a:pathLst>
                  </a:custGeom>
                  <a:solidFill>
                    <a:srgbClr val="CC0000">
                      <a:alpha val="100000"/>
                    </a:srgbClr>
                  </a:solidFill>
                  <a:ln w="9525">
                    <a:noFill/>
                  </a:ln>
                  <a:effectLst>
                    <a:outerShdw dist="35921" dir="2699999" algn="ctr" rotWithShape="0">
                      <a:schemeClr val="tx1">
                        <a:alpha val="50000"/>
                      </a:schemeClr>
                    </a:outerShdw>
                  </a:effectLst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69" name="AutoShape 19"/>
                  <p:cNvSpPr/>
                  <p:nvPr/>
                </p:nvSpPr>
                <p:spPr>
                  <a:xfrm>
                    <a:off x="3700" y="1728"/>
                    <a:ext cx="404" cy="405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70" name="AutoShape 20"/>
                  <p:cNvSpPr/>
                  <p:nvPr/>
                </p:nvSpPr>
                <p:spPr>
                  <a:xfrm>
                    <a:off x="2880" y="2256"/>
                    <a:ext cx="405" cy="405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71" name="AutoShape 21"/>
                  <p:cNvSpPr/>
                  <p:nvPr/>
                </p:nvSpPr>
                <p:spPr>
                  <a:xfrm>
                    <a:off x="3125" y="3196"/>
                    <a:ext cx="405" cy="404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72" name="AutoShape 22"/>
                  <p:cNvSpPr/>
                  <p:nvPr/>
                </p:nvSpPr>
                <p:spPr>
                  <a:xfrm>
                    <a:off x="4404" y="2256"/>
                    <a:ext cx="405" cy="405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73" name="AutoShape 23"/>
                  <p:cNvSpPr/>
                  <p:nvPr/>
                </p:nvSpPr>
                <p:spPr>
                  <a:xfrm>
                    <a:off x="4251" y="3196"/>
                    <a:ext cx="405" cy="404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9224" name="Group 24"/>
            <p:cNvGrpSpPr/>
            <p:nvPr/>
          </p:nvGrpSpPr>
          <p:grpSpPr>
            <a:xfrm>
              <a:off x="2770" y="2062"/>
              <a:ext cx="987" cy="1288"/>
              <a:chOff x="1392" y="2160"/>
              <a:chExt cx="1104" cy="1440"/>
            </a:xfrm>
          </p:grpSpPr>
          <p:sp>
            <p:nvSpPr>
              <p:cNvPr id="9248" name="AutoShape 25"/>
              <p:cNvSpPr/>
              <p:nvPr/>
            </p:nvSpPr>
            <p:spPr>
              <a:xfrm>
                <a:off x="1392" y="2160"/>
                <a:ext cx="1104" cy="1440"/>
              </a:xfrm>
              <a:prstGeom prst="roundRect">
                <a:avLst>
                  <a:gd name="adj" fmla="val 11185"/>
                </a:avLst>
              </a:prstGeom>
              <a:solidFill>
                <a:srgbClr val="FFFFFF"/>
              </a:solidFill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b"/>
              <a:p>
                <a:pPr lvl="0"/>
                <a:r>
                  <a:rPr lang="en-US" altLang="zh-TW" sz="2000" dirty="0">
                    <a:solidFill>
                      <a:srgbClr val="A50021"/>
                    </a:solidFill>
                    <a:latin typeface="Arial" panose="020B0604020202020204" pitchFamily="34" charset="0"/>
                    <a:ea typeface="新細明體" panose="02020500000000000000" charset="-120"/>
                  </a:rPr>
                  <a:t>Version 2</a:t>
                </a:r>
                <a:endParaRPr lang="en-US" altLang="zh-TW" sz="2000" dirty="0">
                  <a:solidFill>
                    <a:srgbClr val="A50021"/>
                  </a:solidFill>
                  <a:latin typeface="Arial" panose="020B0604020202020204" pitchFamily="34" charset="0"/>
                  <a:ea typeface="新細明體" panose="02020500000000000000" charset="-120"/>
                </a:endParaRPr>
              </a:p>
            </p:txBody>
          </p:sp>
          <p:grpSp>
            <p:nvGrpSpPr>
              <p:cNvPr id="9249" name="Group 26"/>
              <p:cNvGrpSpPr/>
              <p:nvPr/>
            </p:nvGrpSpPr>
            <p:grpSpPr>
              <a:xfrm>
                <a:off x="1464" y="2256"/>
                <a:ext cx="960" cy="960"/>
                <a:chOff x="1440" y="2232"/>
                <a:chExt cx="960" cy="960"/>
              </a:xfrm>
            </p:grpSpPr>
            <p:grpSp>
              <p:nvGrpSpPr>
                <p:cNvPr id="9250" name="Group 27"/>
                <p:cNvGrpSpPr/>
                <p:nvPr/>
              </p:nvGrpSpPr>
              <p:grpSpPr>
                <a:xfrm>
                  <a:off x="1440" y="2232"/>
                  <a:ext cx="960" cy="960"/>
                  <a:chOff x="1344" y="864"/>
                  <a:chExt cx="3169" cy="3168"/>
                </a:xfrm>
              </p:grpSpPr>
              <p:sp>
                <p:nvSpPr>
                  <p:cNvPr id="9258" name="Arc 28"/>
                  <p:cNvSpPr/>
                  <p:nvPr/>
                </p:nvSpPr>
                <p:spPr>
                  <a:xfrm>
                    <a:off x="2928" y="864"/>
                    <a:ext cx="1494" cy="1584"/>
                  </a:xfrm>
                  <a:custGeom>
                    <a:avLst/>
                    <a:gdLst/>
                    <a:ahLst/>
                    <a:cxnLst>
                      <a:cxn ang="0">
                        <a:pos x="15" y="0"/>
                      </a:cxn>
                      <a:cxn ang="0">
                        <a:pos x="1494" y="1060"/>
                      </a:cxn>
                      <a:cxn ang="0">
                        <a:pos x="0" y="1584"/>
                      </a:cxn>
                    </a:cxnLst>
                    <a:pathLst>
                      <a:path w="20383" h="21599" fill="none">
                        <a:moveTo>
                          <a:pt x="204" y="-1"/>
                        </a:moveTo>
                        <a:cubicBezTo>
                          <a:pt x="9303" y="85"/>
                          <a:pt x="17372" y="5865"/>
                          <a:pt x="20383" y="14451"/>
                        </a:cubicBezTo>
                      </a:path>
                      <a:path w="20383" h="21599" stroke="0">
                        <a:moveTo>
                          <a:pt x="204" y="-1"/>
                        </a:moveTo>
                        <a:cubicBezTo>
                          <a:pt x="9303" y="85"/>
                          <a:pt x="17372" y="5865"/>
                          <a:pt x="20383" y="14451"/>
                        </a:cubicBezTo>
                        <a:lnTo>
                          <a:pt x="0" y="21599"/>
                        </a:lnTo>
                        <a:lnTo>
                          <a:pt x="204" y="-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B3B049">
                          <a:alpha val="100000"/>
                        </a:srgbClr>
                      </a:gs>
                      <a:gs pos="100000">
                        <a:srgbClr val="FCFCF6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59" name="Arc 29"/>
                  <p:cNvSpPr/>
                  <p:nvPr/>
                </p:nvSpPr>
                <p:spPr>
                  <a:xfrm>
                    <a:off x="2929" y="1927"/>
                    <a:ext cx="1584" cy="1796"/>
                  </a:xfrm>
                  <a:custGeom>
                    <a:avLst/>
                    <a:gdLst/>
                    <a:ahLst/>
                    <a:cxnLst>
                      <a:cxn ang="0">
                        <a:pos x="1495" y="0"/>
                      </a:cxn>
                      <a:cxn ang="0">
                        <a:pos x="944" y="1796"/>
                      </a:cxn>
                      <a:cxn ang="0">
                        <a:pos x="0" y="523"/>
                      </a:cxn>
                    </a:cxnLst>
                    <a:pathLst>
                      <a:path w="21600" h="24481" fill="none">
                        <a:moveTo>
                          <a:pt x="20387" y="0"/>
                        </a:moveTo>
                        <a:cubicBezTo>
                          <a:pt x="21190" y="2292"/>
                          <a:pt x="21600" y="4704"/>
                          <a:pt x="21600" y="7134"/>
                        </a:cubicBezTo>
                        <a:cubicBezTo>
                          <a:pt x="21600" y="13972"/>
                          <a:pt x="18361" y="20406"/>
                          <a:pt x="12870" y="24481"/>
                        </a:cubicBezTo>
                      </a:path>
                      <a:path w="21600" h="24481" stroke="0">
                        <a:moveTo>
                          <a:pt x="20387" y="0"/>
                        </a:moveTo>
                        <a:cubicBezTo>
                          <a:pt x="21190" y="2292"/>
                          <a:pt x="21600" y="4704"/>
                          <a:pt x="21600" y="7134"/>
                        </a:cubicBezTo>
                        <a:cubicBezTo>
                          <a:pt x="21600" y="13972"/>
                          <a:pt x="18361" y="20406"/>
                          <a:pt x="12870" y="24481"/>
                        </a:cubicBezTo>
                        <a:lnTo>
                          <a:pt x="0" y="7134"/>
                        </a:lnTo>
                        <a:lnTo>
                          <a:pt x="2038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CFCF6">
                          <a:alpha val="100000"/>
                        </a:srgbClr>
                      </a:gs>
                      <a:gs pos="100000">
                        <a:srgbClr val="B3B049">
                          <a:alpha val="100000"/>
                        </a:srgbClr>
                      </a:gs>
                    </a:gsLst>
                    <a:lin ang="189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60" name="Arc 30"/>
                  <p:cNvSpPr/>
                  <p:nvPr/>
                </p:nvSpPr>
                <p:spPr>
                  <a:xfrm>
                    <a:off x="1979" y="2448"/>
                    <a:ext cx="1909" cy="1584"/>
                  </a:xfrm>
                  <a:custGeom>
                    <a:avLst/>
                    <a:gdLst/>
                    <a:ahLst/>
                    <a:cxnLst>
                      <a:cxn ang="0">
                        <a:pos x="1909" y="1262"/>
                      </a:cxn>
                      <a:cxn ang="0">
                        <a:pos x="0" y="1266"/>
                      </a:cxn>
                      <a:cxn ang="0">
                        <a:pos x="952" y="0"/>
                      </a:cxn>
                    </a:cxnLst>
                    <a:pathLst>
                      <a:path w="26046" h="21600" fill="none">
                        <a:moveTo>
                          <a:pt x="26046" y="17206"/>
                        </a:moveTo>
                        <a:cubicBezTo>
                          <a:pt x="22289" y="20056"/>
                          <a:pt x="17703" y="21599"/>
                          <a:pt x="12988" y="21600"/>
                        </a:cubicBezTo>
                        <a:cubicBezTo>
                          <a:pt x="8302" y="21600"/>
                          <a:pt x="3743" y="20076"/>
                          <a:pt x="0" y="17258"/>
                        </a:cubicBezTo>
                      </a:path>
                      <a:path w="26046" h="21600" stroke="0">
                        <a:moveTo>
                          <a:pt x="26046" y="17206"/>
                        </a:moveTo>
                        <a:cubicBezTo>
                          <a:pt x="22289" y="20056"/>
                          <a:pt x="17703" y="21599"/>
                          <a:pt x="12988" y="21600"/>
                        </a:cubicBezTo>
                        <a:cubicBezTo>
                          <a:pt x="8302" y="21600"/>
                          <a:pt x="3743" y="20076"/>
                          <a:pt x="0" y="17258"/>
                        </a:cubicBezTo>
                        <a:lnTo>
                          <a:pt x="12988" y="0"/>
                        </a:lnTo>
                        <a:lnTo>
                          <a:pt x="26046" y="1720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CFCF6">
                          <a:alpha val="100000"/>
                        </a:srgbClr>
                      </a:gs>
                      <a:gs pos="100000">
                        <a:srgbClr val="B3B049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61" name="Arc 31"/>
                  <p:cNvSpPr/>
                  <p:nvPr/>
                </p:nvSpPr>
                <p:spPr>
                  <a:xfrm>
                    <a:off x="1344" y="1884"/>
                    <a:ext cx="1584" cy="1845"/>
                  </a:xfrm>
                  <a:custGeom>
                    <a:avLst/>
                    <a:gdLst/>
                    <a:ahLst/>
                    <a:cxnLst>
                      <a:cxn ang="0">
                        <a:pos x="647" y="1845"/>
                      </a:cxn>
                      <a:cxn ang="0">
                        <a:pos x="105" y="0"/>
                      </a:cxn>
                      <a:cxn ang="0">
                        <a:pos x="1584" y="568"/>
                      </a:cxn>
                    </a:cxnLst>
                    <a:pathLst>
                      <a:path w="21600" h="25161" fill="none">
                        <a:moveTo>
                          <a:pt x="8819" y="25161"/>
                        </a:moveTo>
                        <a:cubicBezTo>
                          <a:pt x="3275" y="21092"/>
                          <a:pt x="0" y="14625"/>
                          <a:pt x="0" y="7748"/>
                        </a:cubicBezTo>
                        <a:cubicBezTo>
                          <a:pt x="-1" y="5099"/>
                          <a:pt x="487" y="2472"/>
                          <a:pt x="1437" y="0"/>
                        </a:cubicBezTo>
                      </a:path>
                      <a:path w="21600" h="25161" stroke="0">
                        <a:moveTo>
                          <a:pt x="8819" y="25161"/>
                        </a:moveTo>
                        <a:cubicBezTo>
                          <a:pt x="3275" y="21092"/>
                          <a:pt x="0" y="14625"/>
                          <a:pt x="0" y="7748"/>
                        </a:cubicBezTo>
                        <a:cubicBezTo>
                          <a:pt x="-1" y="5099"/>
                          <a:pt x="487" y="2472"/>
                          <a:pt x="1437" y="0"/>
                        </a:cubicBezTo>
                        <a:lnTo>
                          <a:pt x="21600" y="7748"/>
                        </a:lnTo>
                        <a:lnTo>
                          <a:pt x="8819" y="2516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CFCF6">
                          <a:alpha val="100000"/>
                        </a:srgbClr>
                      </a:gs>
                      <a:gs pos="100000">
                        <a:srgbClr val="B3B049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62" name="Arc 32"/>
                  <p:cNvSpPr/>
                  <p:nvPr/>
                </p:nvSpPr>
                <p:spPr>
                  <a:xfrm>
                    <a:off x="1448" y="865"/>
                    <a:ext cx="1500" cy="1584"/>
                  </a:xfrm>
                  <a:custGeom>
                    <a:avLst/>
                    <a:gdLst/>
                    <a:ahLst/>
                    <a:cxnLst>
                      <a:cxn ang="0">
                        <a:pos x="0" y="1035"/>
                      </a:cxn>
                      <a:cxn ang="0">
                        <a:pos x="1500" y="0"/>
                      </a:cxn>
                      <a:cxn ang="0">
                        <a:pos x="1486" y="1584"/>
                      </a:cxn>
                    </a:cxnLst>
                    <a:pathLst>
                      <a:path w="20453" h="21600" fill="none">
                        <a:moveTo>
                          <a:pt x="0" y="14109"/>
                        </a:moveTo>
                        <a:cubicBezTo>
                          <a:pt x="3135" y="5629"/>
                          <a:pt x="11219" y="-1"/>
                          <a:pt x="20260" y="0"/>
                        </a:cubicBezTo>
                        <a:cubicBezTo>
                          <a:pt x="20324" y="0"/>
                          <a:pt x="20388" y="0"/>
                          <a:pt x="20453" y="0"/>
                        </a:cubicBezTo>
                      </a:path>
                      <a:path w="20453" h="21600" stroke="0">
                        <a:moveTo>
                          <a:pt x="0" y="14109"/>
                        </a:moveTo>
                        <a:cubicBezTo>
                          <a:pt x="3135" y="5629"/>
                          <a:pt x="11219" y="-1"/>
                          <a:pt x="20260" y="0"/>
                        </a:cubicBezTo>
                        <a:cubicBezTo>
                          <a:pt x="20324" y="0"/>
                          <a:pt x="20388" y="0"/>
                          <a:pt x="20453" y="0"/>
                        </a:cubicBezTo>
                        <a:lnTo>
                          <a:pt x="20260" y="21600"/>
                        </a:lnTo>
                        <a:lnTo>
                          <a:pt x="0" y="14109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B3B049">
                          <a:alpha val="100000"/>
                        </a:srgbClr>
                      </a:gs>
                      <a:gs pos="100000">
                        <a:srgbClr val="FCFCF6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386081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864"/>
                    <a:ext cx="3168" cy="316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333333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AFAFAF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TW" altLang="en-US" sz="3200" b="1" i="0" u="none" strike="noStrike" kern="1200" cap="none" spc="0" normalizeH="0" baseline="0" noProof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新細明體" panose="02020500000000000000" charset="-120"/>
                      <a:cs typeface="+mn-cs"/>
                    </a:endParaRPr>
                  </a:p>
                </p:txBody>
              </p:sp>
            </p:grpSp>
            <p:grpSp>
              <p:nvGrpSpPr>
                <p:cNvPr id="9251" name="Group 34"/>
                <p:cNvGrpSpPr/>
                <p:nvPr/>
              </p:nvGrpSpPr>
              <p:grpSpPr>
                <a:xfrm>
                  <a:off x="1496" y="2256"/>
                  <a:ext cx="806" cy="828"/>
                  <a:chOff x="2880" y="1728"/>
                  <a:chExt cx="1929" cy="1980"/>
                </a:xfrm>
              </p:grpSpPr>
              <p:sp>
                <p:nvSpPr>
                  <p:cNvPr id="9252" name="Freeform 35"/>
                  <p:cNvSpPr/>
                  <p:nvPr/>
                </p:nvSpPr>
                <p:spPr>
                  <a:xfrm rot="540000">
                    <a:off x="2976" y="1824"/>
                    <a:ext cx="1824" cy="1884"/>
                  </a:xfrm>
                  <a:custGeom>
                    <a:avLst/>
                    <a:gdLst/>
                    <a:ahLst/>
                    <a:cxnLst>
                      <a:cxn ang="0">
                        <a:pos x="912" y="48"/>
                      </a:cxn>
                      <a:cxn ang="0">
                        <a:pos x="1008" y="48"/>
                      </a:cxn>
                      <a:cxn ang="0">
                        <a:pos x="1008" y="0"/>
                      </a:cxn>
                      <a:cxn ang="0">
                        <a:pos x="1248" y="96"/>
                      </a:cxn>
                      <a:cxn ang="0">
                        <a:pos x="1008" y="192"/>
                      </a:cxn>
                      <a:cxn ang="0">
                        <a:pos x="1008" y="144"/>
                      </a:cxn>
                      <a:cxn ang="0">
                        <a:pos x="912" y="144"/>
                      </a:cxn>
                      <a:cxn ang="0">
                        <a:pos x="96" y="960"/>
                      </a:cxn>
                      <a:cxn ang="0">
                        <a:pos x="912" y="1776"/>
                      </a:cxn>
                      <a:cxn ang="0">
                        <a:pos x="1728" y="960"/>
                      </a:cxn>
                      <a:cxn ang="0">
                        <a:pos x="912" y="240"/>
                      </a:cxn>
                      <a:cxn ang="0">
                        <a:pos x="1824" y="960"/>
                      </a:cxn>
                      <a:cxn ang="0">
                        <a:pos x="912" y="1872"/>
                      </a:cxn>
                      <a:cxn ang="0">
                        <a:pos x="0" y="960"/>
                      </a:cxn>
                      <a:cxn ang="0">
                        <a:pos x="912" y="48"/>
                      </a:cxn>
                    </a:cxnLst>
                    <a:pathLst>
                      <a:path w="1824" h="1884">
                        <a:moveTo>
                          <a:pt x="912" y="48"/>
                        </a:moveTo>
                        <a:lnTo>
                          <a:pt x="1008" y="48"/>
                        </a:lnTo>
                        <a:lnTo>
                          <a:pt x="1008" y="0"/>
                        </a:lnTo>
                        <a:lnTo>
                          <a:pt x="1248" y="96"/>
                        </a:lnTo>
                        <a:lnTo>
                          <a:pt x="1008" y="192"/>
                        </a:lnTo>
                        <a:lnTo>
                          <a:pt x="1008" y="144"/>
                        </a:lnTo>
                        <a:lnTo>
                          <a:pt x="912" y="144"/>
                        </a:lnTo>
                        <a:cubicBezTo>
                          <a:pt x="912" y="144"/>
                          <a:pt x="160" y="140"/>
                          <a:pt x="96" y="960"/>
                        </a:cubicBezTo>
                        <a:cubicBezTo>
                          <a:pt x="144" y="1772"/>
                          <a:pt x="912" y="1776"/>
                          <a:pt x="912" y="1776"/>
                        </a:cubicBezTo>
                        <a:cubicBezTo>
                          <a:pt x="912" y="1776"/>
                          <a:pt x="1676" y="1776"/>
                          <a:pt x="1728" y="960"/>
                        </a:cubicBezTo>
                        <a:cubicBezTo>
                          <a:pt x="1716" y="200"/>
                          <a:pt x="912" y="240"/>
                          <a:pt x="912" y="240"/>
                        </a:cubicBezTo>
                        <a:cubicBezTo>
                          <a:pt x="912" y="240"/>
                          <a:pt x="1812" y="152"/>
                          <a:pt x="1824" y="960"/>
                        </a:cubicBezTo>
                        <a:cubicBezTo>
                          <a:pt x="1772" y="1884"/>
                          <a:pt x="912" y="1872"/>
                          <a:pt x="912" y="1872"/>
                        </a:cubicBezTo>
                        <a:cubicBezTo>
                          <a:pt x="912" y="1872"/>
                          <a:pt x="40" y="1872"/>
                          <a:pt x="0" y="960"/>
                        </a:cubicBezTo>
                        <a:cubicBezTo>
                          <a:pt x="48" y="36"/>
                          <a:pt x="912" y="48"/>
                          <a:pt x="912" y="48"/>
                        </a:cubicBezTo>
                        <a:close/>
                      </a:path>
                    </a:pathLst>
                  </a:custGeom>
                  <a:solidFill>
                    <a:srgbClr val="CC0000">
                      <a:alpha val="100000"/>
                    </a:srgbClr>
                  </a:solidFill>
                  <a:ln w="9525">
                    <a:noFill/>
                  </a:ln>
                  <a:effectLst>
                    <a:outerShdw dist="35921" dir="2699999" algn="ctr" rotWithShape="0">
                      <a:schemeClr val="tx1">
                        <a:alpha val="50000"/>
                      </a:schemeClr>
                    </a:outerShdw>
                  </a:effectLst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53" name="AutoShape 36"/>
                  <p:cNvSpPr/>
                  <p:nvPr/>
                </p:nvSpPr>
                <p:spPr>
                  <a:xfrm>
                    <a:off x="3700" y="1728"/>
                    <a:ext cx="404" cy="405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54" name="AutoShape 37"/>
                  <p:cNvSpPr/>
                  <p:nvPr/>
                </p:nvSpPr>
                <p:spPr>
                  <a:xfrm>
                    <a:off x="2880" y="2256"/>
                    <a:ext cx="405" cy="405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55" name="AutoShape 38"/>
                  <p:cNvSpPr/>
                  <p:nvPr/>
                </p:nvSpPr>
                <p:spPr>
                  <a:xfrm>
                    <a:off x="3125" y="3196"/>
                    <a:ext cx="405" cy="404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56" name="AutoShape 39"/>
                  <p:cNvSpPr/>
                  <p:nvPr/>
                </p:nvSpPr>
                <p:spPr>
                  <a:xfrm>
                    <a:off x="4404" y="2256"/>
                    <a:ext cx="405" cy="405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57" name="AutoShape 40"/>
                  <p:cNvSpPr/>
                  <p:nvPr/>
                </p:nvSpPr>
                <p:spPr>
                  <a:xfrm>
                    <a:off x="4251" y="3196"/>
                    <a:ext cx="405" cy="404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</p:grpSp>
          </p:grpSp>
        </p:grpSp>
        <p:sp>
          <p:nvSpPr>
            <p:cNvPr id="9225" name="Rectangle 41"/>
            <p:cNvSpPr/>
            <p:nvPr/>
          </p:nvSpPr>
          <p:spPr>
            <a:xfrm>
              <a:off x="3100" y="3762"/>
              <a:ext cx="489" cy="2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>
              <a:spAutoFit/>
            </a:bodyPr>
            <a:p>
              <a:pPr marL="285750" lvl="0" indent="-285750">
                <a:lnSpc>
                  <a:spcPct val="85000"/>
                </a:lnSpc>
                <a:spcBef>
                  <a:spcPct val="60000"/>
                </a:spcBef>
              </a:pPr>
              <a:r>
                <a:rPr lang="en-US" altLang="zh-TW" sz="2000" dirty="0">
                  <a:solidFill>
                    <a:srgbClr val="A50021"/>
                  </a:solidFill>
                  <a:latin typeface="Arial" panose="020B0604020202020204" pitchFamily="34" charset="0"/>
                  <a:ea typeface="新細明體" panose="02020500000000000000" charset="-120"/>
                </a:rPr>
                <a:t>Time</a:t>
              </a:r>
              <a:endParaRPr lang="en-US" altLang="zh-TW" sz="2000" dirty="0">
                <a:solidFill>
                  <a:srgbClr val="A50021"/>
                </a:solidFill>
                <a:latin typeface="Arial" panose="020B0604020202020204" pitchFamily="34" charset="0"/>
                <a:ea typeface="新細明體" panose="02020500000000000000" charset="-120"/>
              </a:endParaRPr>
            </a:p>
          </p:txBody>
        </p:sp>
        <p:sp>
          <p:nvSpPr>
            <p:cNvPr id="9226" name="AutoShape 42"/>
            <p:cNvSpPr/>
            <p:nvPr/>
          </p:nvSpPr>
          <p:spPr>
            <a:xfrm>
              <a:off x="1439" y="3650"/>
              <a:ext cx="3649" cy="172"/>
            </a:xfrm>
            <a:prstGeom prst="rightArrow">
              <a:avLst>
                <a:gd name="adj1" fmla="val 50000"/>
                <a:gd name="adj2" fmla="val 106763"/>
              </a:avLst>
            </a:prstGeom>
            <a:gradFill rotWithShape="1">
              <a:gsLst>
                <a:gs pos="0">
                  <a:srgbClr val="F0F0DC"/>
                </a:gs>
                <a:gs pos="100000">
                  <a:srgbClr val="B3B049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9227" name="AutoShape 43"/>
            <p:cNvSpPr/>
            <p:nvPr/>
          </p:nvSpPr>
          <p:spPr>
            <a:xfrm rot="-5400000">
              <a:off x="473" y="2641"/>
              <a:ext cx="2017" cy="172"/>
            </a:xfrm>
            <a:prstGeom prst="rightArrow">
              <a:avLst>
                <a:gd name="adj1" fmla="val 50000"/>
                <a:gd name="adj2" fmla="val 100708"/>
              </a:avLst>
            </a:prstGeom>
            <a:gradFill rotWithShape="1">
              <a:gsLst>
                <a:gs pos="0">
                  <a:srgbClr val="F0F0DC"/>
                </a:gs>
                <a:gs pos="100000">
                  <a:srgbClr val="B3B049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9228" name="Rectangle 44"/>
            <p:cNvSpPr/>
            <p:nvPr/>
          </p:nvSpPr>
          <p:spPr>
            <a:xfrm>
              <a:off x="521" y="2535"/>
              <a:ext cx="1111" cy="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>
              <a:spAutoFit/>
            </a:bodyPr>
            <a:p>
              <a:pPr marL="285750" lvl="0" indent="-285750">
                <a:lnSpc>
                  <a:spcPct val="85000"/>
                </a:lnSpc>
                <a:spcBef>
                  <a:spcPct val="60000"/>
                </a:spcBef>
              </a:pPr>
              <a:r>
                <a:rPr lang="en-US" altLang="zh-TW" sz="2000" dirty="0">
                  <a:solidFill>
                    <a:srgbClr val="A50021"/>
                  </a:solidFill>
                  <a:latin typeface="Arial" panose="020B0604020202020204" pitchFamily="34" charset="0"/>
                  <a:ea typeface="新細明體" panose="02020500000000000000" charset="-120"/>
                </a:rPr>
                <a:t>Functionality</a:t>
              </a:r>
              <a:endParaRPr lang="en-US" altLang="zh-TW" sz="2000" dirty="0">
                <a:solidFill>
                  <a:srgbClr val="A50021"/>
                </a:solidFill>
                <a:latin typeface="Arial" panose="020B0604020202020204" pitchFamily="34" charset="0"/>
                <a:ea typeface="新細明體" panose="02020500000000000000" charset="-120"/>
              </a:endParaRPr>
            </a:p>
          </p:txBody>
        </p:sp>
        <p:pic>
          <p:nvPicPr>
            <p:cNvPr id="9229" name="Picture 45" descr="BugTrackingArro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644711">
              <a:off x="3437" y="1805"/>
              <a:ext cx="707" cy="45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230" name="Group 46"/>
            <p:cNvGrpSpPr/>
            <p:nvPr/>
          </p:nvGrpSpPr>
          <p:grpSpPr>
            <a:xfrm>
              <a:off x="1611" y="2320"/>
              <a:ext cx="987" cy="1288"/>
              <a:chOff x="1392" y="2160"/>
              <a:chExt cx="1104" cy="1440"/>
            </a:xfrm>
          </p:grpSpPr>
          <p:sp>
            <p:nvSpPr>
              <p:cNvPr id="9232" name="AutoShape 47"/>
              <p:cNvSpPr/>
              <p:nvPr/>
            </p:nvSpPr>
            <p:spPr>
              <a:xfrm>
                <a:off x="1392" y="2160"/>
                <a:ext cx="1104" cy="1440"/>
              </a:xfrm>
              <a:prstGeom prst="roundRect">
                <a:avLst>
                  <a:gd name="adj" fmla="val 11185"/>
                </a:avLst>
              </a:prstGeom>
              <a:solidFill>
                <a:srgbClr val="FFFFFF"/>
              </a:solidFill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b"/>
              <a:p>
                <a:pPr lvl="0"/>
                <a:r>
                  <a:rPr lang="en-US" altLang="zh-TW" sz="2000" dirty="0">
                    <a:solidFill>
                      <a:srgbClr val="A50021"/>
                    </a:solidFill>
                    <a:latin typeface="Arial" panose="020B0604020202020204" pitchFamily="34" charset="0"/>
                    <a:ea typeface="新細明體" panose="02020500000000000000" charset="-120"/>
                  </a:rPr>
                  <a:t>Version 1</a:t>
                </a:r>
                <a:endParaRPr lang="en-US" altLang="zh-TW" sz="2000" dirty="0">
                  <a:solidFill>
                    <a:srgbClr val="A50021"/>
                  </a:solidFill>
                  <a:latin typeface="Arial" panose="020B0604020202020204" pitchFamily="34" charset="0"/>
                  <a:ea typeface="新細明體" panose="02020500000000000000" charset="-120"/>
                </a:endParaRPr>
              </a:p>
            </p:txBody>
          </p:sp>
          <p:grpSp>
            <p:nvGrpSpPr>
              <p:cNvPr id="9233" name="Group 48"/>
              <p:cNvGrpSpPr/>
              <p:nvPr/>
            </p:nvGrpSpPr>
            <p:grpSpPr>
              <a:xfrm>
                <a:off x="1464" y="2256"/>
                <a:ext cx="960" cy="960"/>
                <a:chOff x="1440" y="2232"/>
                <a:chExt cx="960" cy="960"/>
              </a:xfrm>
            </p:grpSpPr>
            <p:grpSp>
              <p:nvGrpSpPr>
                <p:cNvPr id="9234" name="Group 49"/>
                <p:cNvGrpSpPr/>
                <p:nvPr/>
              </p:nvGrpSpPr>
              <p:grpSpPr>
                <a:xfrm>
                  <a:off x="1440" y="2232"/>
                  <a:ext cx="960" cy="960"/>
                  <a:chOff x="1344" y="864"/>
                  <a:chExt cx="3169" cy="3168"/>
                </a:xfrm>
              </p:grpSpPr>
              <p:sp>
                <p:nvSpPr>
                  <p:cNvPr id="9242" name="Arc 50"/>
                  <p:cNvSpPr/>
                  <p:nvPr/>
                </p:nvSpPr>
                <p:spPr>
                  <a:xfrm>
                    <a:off x="2928" y="864"/>
                    <a:ext cx="1494" cy="1584"/>
                  </a:xfrm>
                  <a:custGeom>
                    <a:avLst/>
                    <a:gdLst/>
                    <a:ahLst/>
                    <a:cxnLst>
                      <a:cxn ang="0">
                        <a:pos x="15" y="0"/>
                      </a:cxn>
                      <a:cxn ang="0">
                        <a:pos x="1494" y="1060"/>
                      </a:cxn>
                      <a:cxn ang="0">
                        <a:pos x="0" y="1584"/>
                      </a:cxn>
                    </a:cxnLst>
                    <a:pathLst>
                      <a:path w="20383" h="21599" fill="none">
                        <a:moveTo>
                          <a:pt x="204" y="-1"/>
                        </a:moveTo>
                        <a:cubicBezTo>
                          <a:pt x="9303" y="85"/>
                          <a:pt x="17372" y="5865"/>
                          <a:pt x="20383" y="14451"/>
                        </a:cubicBezTo>
                      </a:path>
                      <a:path w="20383" h="21599" stroke="0">
                        <a:moveTo>
                          <a:pt x="204" y="-1"/>
                        </a:moveTo>
                        <a:cubicBezTo>
                          <a:pt x="9303" y="85"/>
                          <a:pt x="17372" y="5865"/>
                          <a:pt x="20383" y="14451"/>
                        </a:cubicBezTo>
                        <a:lnTo>
                          <a:pt x="0" y="21599"/>
                        </a:lnTo>
                        <a:lnTo>
                          <a:pt x="204" y="-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B3B049">
                          <a:alpha val="100000"/>
                        </a:srgbClr>
                      </a:gs>
                      <a:gs pos="100000">
                        <a:srgbClr val="FCFCF6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43" name="Arc 51"/>
                  <p:cNvSpPr/>
                  <p:nvPr/>
                </p:nvSpPr>
                <p:spPr>
                  <a:xfrm>
                    <a:off x="2929" y="1927"/>
                    <a:ext cx="1584" cy="1796"/>
                  </a:xfrm>
                  <a:custGeom>
                    <a:avLst/>
                    <a:gdLst/>
                    <a:ahLst/>
                    <a:cxnLst>
                      <a:cxn ang="0">
                        <a:pos x="1495" y="0"/>
                      </a:cxn>
                      <a:cxn ang="0">
                        <a:pos x="944" y="1796"/>
                      </a:cxn>
                      <a:cxn ang="0">
                        <a:pos x="0" y="523"/>
                      </a:cxn>
                    </a:cxnLst>
                    <a:pathLst>
                      <a:path w="21600" h="24481" fill="none">
                        <a:moveTo>
                          <a:pt x="20387" y="0"/>
                        </a:moveTo>
                        <a:cubicBezTo>
                          <a:pt x="21190" y="2292"/>
                          <a:pt x="21600" y="4704"/>
                          <a:pt x="21600" y="7134"/>
                        </a:cubicBezTo>
                        <a:cubicBezTo>
                          <a:pt x="21600" y="13972"/>
                          <a:pt x="18361" y="20406"/>
                          <a:pt x="12870" y="24481"/>
                        </a:cubicBezTo>
                      </a:path>
                      <a:path w="21600" h="24481" stroke="0">
                        <a:moveTo>
                          <a:pt x="20387" y="0"/>
                        </a:moveTo>
                        <a:cubicBezTo>
                          <a:pt x="21190" y="2292"/>
                          <a:pt x="21600" y="4704"/>
                          <a:pt x="21600" y="7134"/>
                        </a:cubicBezTo>
                        <a:cubicBezTo>
                          <a:pt x="21600" y="13972"/>
                          <a:pt x="18361" y="20406"/>
                          <a:pt x="12870" y="24481"/>
                        </a:cubicBezTo>
                        <a:lnTo>
                          <a:pt x="0" y="7134"/>
                        </a:lnTo>
                        <a:lnTo>
                          <a:pt x="2038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CFCF6">
                          <a:alpha val="100000"/>
                        </a:srgbClr>
                      </a:gs>
                      <a:gs pos="100000">
                        <a:srgbClr val="B3B049">
                          <a:alpha val="100000"/>
                        </a:srgbClr>
                      </a:gs>
                    </a:gsLst>
                    <a:lin ang="189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44" name="Arc 52"/>
                  <p:cNvSpPr/>
                  <p:nvPr/>
                </p:nvSpPr>
                <p:spPr>
                  <a:xfrm>
                    <a:off x="1979" y="2448"/>
                    <a:ext cx="1909" cy="1584"/>
                  </a:xfrm>
                  <a:custGeom>
                    <a:avLst/>
                    <a:gdLst/>
                    <a:ahLst/>
                    <a:cxnLst>
                      <a:cxn ang="0">
                        <a:pos x="1909" y="1262"/>
                      </a:cxn>
                      <a:cxn ang="0">
                        <a:pos x="0" y="1266"/>
                      </a:cxn>
                      <a:cxn ang="0">
                        <a:pos x="952" y="0"/>
                      </a:cxn>
                    </a:cxnLst>
                    <a:pathLst>
                      <a:path w="26046" h="21600" fill="none">
                        <a:moveTo>
                          <a:pt x="26046" y="17206"/>
                        </a:moveTo>
                        <a:cubicBezTo>
                          <a:pt x="22289" y="20056"/>
                          <a:pt x="17703" y="21599"/>
                          <a:pt x="12988" y="21600"/>
                        </a:cubicBezTo>
                        <a:cubicBezTo>
                          <a:pt x="8302" y="21600"/>
                          <a:pt x="3743" y="20076"/>
                          <a:pt x="0" y="17258"/>
                        </a:cubicBezTo>
                      </a:path>
                      <a:path w="26046" h="21600" stroke="0">
                        <a:moveTo>
                          <a:pt x="26046" y="17206"/>
                        </a:moveTo>
                        <a:cubicBezTo>
                          <a:pt x="22289" y="20056"/>
                          <a:pt x="17703" y="21599"/>
                          <a:pt x="12988" y="21600"/>
                        </a:cubicBezTo>
                        <a:cubicBezTo>
                          <a:pt x="8302" y="21600"/>
                          <a:pt x="3743" y="20076"/>
                          <a:pt x="0" y="17258"/>
                        </a:cubicBezTo>
                        <a:lnTo>
                          <a:pt x="12988" y="0"/>
                        </a:lnTo>
                        <a:lnTo>
                          <a:pt x="26046" y="1720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CFCF6">
                          <a:alpha val="100000"/>
                        </a:srgbClr>
                      </a:gs>
                      <a:gs pos="100000">
                        <a:srgbClr val="B3B049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45" name="Arc 53"/>
                  <p:cNvSpPr/>
                  <p:nvPr/>
                </p:nvSpPr>
                <p:spPr>
                  <a:xfrm>
                    <a:off x="1344" y="1884"/>
                    <a:ext cx="1584" cy="1845"/>
                  </a:xfrm>
                  <a:custGeom>
                    <a:avLst/>
                    <a:gdLst/>
                    <a:ahLst/>
                    <a:cxnLst>
                      <a:cxn ang="0">
                        <a:pos x="647" y="1845"/>
                      </a:cxn>
                      <a:cxn ang="0">
                        <a:pos x="105" y="0"/>
                      </a:cxn>
                      <a:cxn ang="0">
                        <a:pos x="1584" y="568"/>
                      </a:cxn>
                    </a:cxnLst>
                    <a:pathLst>
                      <a:path w="21600" h="25161" fill="none">
                        <a:moveTo>
                          <a:pt x="8819" y="25161"/>
                        </a:moveTo>
                        <a:cubicBezTo>
                          <a:pt x="3275" y="21092"/>
                          <a:pt x="0" y="14625"/>
                          <a:pt x="0" y="7748"/>
                        </a:cubicBezTo>
                        <a:cubicBezTo>
                          <a:pt x="-1" y="5099"/>
                          <a:pt x="487" y="2472"/>
                          <a:pt x="1437" y="0"/>
                        </a:cubicBezTo>
                      </a:path>
                      <a:path w="21600" h="25161" stroke="0">
                        <a:moveTo>
                          <a:pt x="8819" y="25161"/>
                        </a:moveTo>
                        <a:cubicBezTo>
                          <a:pt x="3275" y="21092"/>
                          <a:pt x="0" y="14625"/>
                          <a:pt x="0" y="7748"/>
                        </a:cubicBezTo>
                        <a:cubicBezTo>
                          <a:pt x="-1" y="5099"/>
                          <a:pt x="487" y="2472"/>
                          <a:pt x="1437" y="0"/>
                        </a:cubicBezTo>
                        <a:lnTo>
                          <a:pt x="21600" y="7748"/>
                        </a:lnTo>
                        <a:lnTo>
                          <a:pt x="8819" y="25161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CFCF6">
                          <a:alpha val="100000"/>
                        </a:srgbClr>
                      </a:gs>
                      <a:gs pos="100000">
                        <a:srgbClr val="B3B049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46" name="Arc 54"/>
                  <p:cNvSpPr/>
                  <p:nvPr/>
                </p:nvSpPr>
                <p:spPr>
                  <a:xfrm>
                    <a:off x="1448" y="865"/>
                    <a:ext cx="1500" cy="1584"/>
                  </a:xfrm>
                  <a:custGeom>
                    <a:avLst/>
                    <a:gdLst/>
                    <a:ahLst/>
                    <a:cxnLst>
                      <a:cxn ang="0">
                        <a:pos x="0" y="1035"/>
                      </a:cxn>
                      <a:cxn ang="0">
                        <a:pos x="1500" y="0"/>
                      </a:cxn>
                      <a:cxn ang="0">
                        <a:pos x="1486" y="1584"/>
                      </a:cxn>
                    </a:cxnLst>
                    <a:pathLst>
                      <a:path w="20453" h="21600" fill="none">
                        <a:moveTo>
                          <a:pt x="0" y="14109"/>
                        </a:moveTo>
                        <a:cubicBezTo>
                          <a:pt x="3135" y="5629"/>
                          <a:pt x="11219" y="-1"/>
                          <a:pt x="20260" y="0"/>
                        </a:cubicBezTo>
                        <a:cubicBezTo>
                          <a:pt x="20324" y="0"/>
                          <a:pt x="20388" y="0"/>
                          <a:pt x="20453" y="0"/>
                        </a:cubicBezTo>
                      </a:path>
                      <a:path w="20453" h="21600" stroke="0">
                        <a:moveTo>
                          <a:pt x="0" y="14109"/>
                        </a:moveTo>
                        <a:cubicBezTo>
                          <a:pt x="3135" y="5629"/>
                          <a:pt x="11219" y="-1"/>
                          <a:pt x="20260" y="0"/>
                        </a:cubicBezTo>
                        <a:cubicBezTo>
                          <a:pt x="20324" y="0"/>
                          <a:pt x="20388" y="0"/>
                          <a:pt x="20453" y="0"/>
                        </a:cubicBezTo>
                        <a:lnTo>
                          <a:pt x="20260" y="21600"/>
                        </a:lnTo>
                        <a:lnTo>
                          <a:pt x="0" y="14109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B3B049">
                          <a:alpha val="100000"/>
                        </a:srgbClr>
                      </a:gs>
                      <a:gs pos="100000">
                        <a:srgbClr val="FCFCF6">
                          <a:alpha val="100000"/>
                        </a:srgbClr>
                      </a:gs>
                    </a:gsLst>
                    <a:lin ang="2700000" scaled="1"/>
                    <a:tileRect/>
                  </a:gradFill>
                  <a:ln w="9525">
                    <a:noFill/>
                  </a:ln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386103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864"/>
                    <a:ext cx="3168" cy="316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333333"/>
                        </a:solidFill>
                        <a:rou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AFAFAF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TW" altLang="en-US" sz="3200" b="1" i="0" u="none" strike="noStrike" kern="1200" cap="none" spc="0" normalizeH="0" baseline="0" noProof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新細明體" panose="02020500000000000000" charset="-120"/>
                      <a:cs typeface="+mn-cs"/>
                    </a:endParaRPr>
                  </a:p>
                </p:txBody>
              </p:sp>
            </p:grpSp>
            <p:grpSp>
              <p:nvGrpSpPr>
                <p:cNvPr id="9235" name="Group 56"/>
                <p:cNvGrpSpPr/>
                <p:nvPr/>
              </p:nvGrpSpPr>
              <p:grpSpPr>
                <a:xfrm>
                  <a:off x="1496" y="2256"/>
                  <a:ext cx="806" cy="828"/>
                  <a:chOff x="2880" y="1728"/>
                  <a:chExt cx="1929" cy="1980"/>
                </a:xfrm>
              </p:grpSpPr>
              <p:sp>
                <p:nvSpPr>
                  <p:cNvPr id="9236" name="Freeform 57"/>
                  <p:cNvSpPr/>
                  <p:nvPr/>
                </p:nvSpPr>
                <p:spPr>
                  <a:xfrm rot="540000">
                    <a:off x="2976" y="1824"/>
                    <a:ext cx="1824" cy="1884"/>
                  </a:xfrm>
                  <a:custGeom>
                    <a:avLst/>
                    <a:gdLst/>
                    <a:ahLst/>
                    <a:cxnLst>
                      <a:cxn ang="0">
                        <a:pos x="912" y="48"/>
                      </a:cxn>
                      <a:cxn ang="0">
                        <a:pos x="1008" y="48"/>
                      </a:cxn>
                      <a:cxn ang="0">
                        <a:pos x="1008" y="0"/>
                      </a:cxn>
                      <a:cxn ang="0">
                        <a:pos x="1248" y="96"/>
                      </a:cxn>
                      <a:cxn ang="0">
                        <a:pos x="1008" y="192"/>
                      </a:cxn>
                      <a:cxn ang="0">
                        <a:pos x="1008" y="144"/>
                      </a:cxn>
                      <a:cxn ang="0">
                        <a:pos x="912" y="144"/>
                      </a:cxn>
                      <a:cxn ang="0">
                        <a:pos x="96" y="960"/>
                      </a:cxn>
                      <a:cxn ang="0">
                        <a:pos x="912" y="1776"/>
                      </a:cxn>
                      <a:cxn ang="0">
                        <a:pos x="1728" y="960"/>
                      </a:cxn>
                      <a:cxn ang="0">
                        <a:pos x="912" y="240"/>
                      </a:cxn>
                      <a:cxn ang="0">
                        <a:pos x="1824" y="960"/>
                      </a:cxn>
                      <a:cxn ang="0">
                        <a:pos x="912" y="1872"/>
                      </a:cxn>
                      <a:cxn ang="0">
                        <a:pos x="0" y="960"/>
                      </a:cxn>
                      <a:cxn ang="0">
                        <a:pos x="912" y="48"/>
                      </a:cxn>
                    </a:cxnLst>
                    <a:pathLst>
                      <a:path w="1824" h="1884">
                        <a:moveTo>
                          <a:pt x="912" y="48"/>
                        </a:moveTo>
                        <a:lnTo>
                          <a:pt x="1008" y="48"/>
                        </a:lnTo>
                        <a:lnTo>
                          <a:pt x="1008" y="0"/>
                        </a:lnTo>
                        <a:lnTo>
                          <a:pt x="1248" y="96"/>
                        </a:lnTo>
                        <a:lnTo>
                          <a:pt x="1008" y="192"/>
                        </a:lnTo>
                        <a:lnTo>
                          <a:pt x="1008" y="144"/>
                        </a:lnTo>
                        <a:lnTo>
                          <a:pt x="912" y="144"/>
                        </a:lnTo>
                        <a:cubicBezTo>
                          <a:pt x="912" y="144"/>
                          <a:pt x="160" y="140"/>
                          <a:pt x="96" y="960"/>
                        </a:cubicBezTo>
                        <a:cubicBezTo>
                          <a:pt x="144" y="1772"/>
                          <a:pt x="912" y="1776"/>
                          <a:pt x="912" y="1776"/>
                        </a:cubicBezTo>
                        <a:cubicBezTo>
                          <a:pt x="912" y="1776"/>
                          <a:pt x="1676" y="1776"/>
                          <a:pt x="1728" y="960"/>
                        </a:cubicBezTo>
                        <a:cubicBezTo>
                          <a:pt x="1716" y="200"/>
                          <a:pt x="912" y="240"/>
                          <a:pt x="912" y="240"/>
                        </a:cubicBezTo>
                        <a:cubicBezTo>
                          <a:pt x="912" y="240"/>
                          <a:pt x="1812" y="152"/>
                          <a:pt x="1824" y="960"/>
                        </a:cubicBezTo>
                        <a:cubicBezTo>
                          <a:pt x="1772" y="1884"/>
                          <a:pt x="912" y="1872"/>
                          <a:pt x="912" y="1872"/>
                        </a:cubicBezTo>
                        <a:cubicBezTo>
                          <a:pt x="912" y="1872"/>
                          <a:pt x="40" y="1872"/>
                          <a:pt x="0" y="960"/>
                        </a:cubicBezTo>
                        <a:cubicBezTo>
                          <a:pt x="48" y="36"/>
                          <a:pt x="912" y="48"/>
                          <a:pt x="912" y="48"/>
                        </a:cubicBezTo>
                        <a:close/>
                      </a:path>
                    </a:pathLst>
                  </a:custGeom>
                  <a:solidFill>
                    <a:srgbClr val="CC0000">
                      <a:alpha val="100000"/>
                    </a:srgbClr>
                  </a:solidFill>
                  <a:ln w="9525">
                    <a:noFill/>
                  </a:ln>
                  <a:effectLst>
                    <a:outerShdw dist="35921" dir="2699999" algn="ctr" rotWithShape="0">
                      <a:schemeClr val="tx1">
                        <a:alpha val="50000"/>
                      </a:schemeClr>
                    </a:outerShdw>
                  </a:effectLst>
                </p:spPr>
                <p:txBody>
                  <a:bodyPr/>
                  <a:p>
                    <a:endParaRPr lang="zh-TW" altLang="en-US"/>
                  </a:p>
                </p:txBody>
              </p:sp>
              <p:sp>
                <p:nvSpPr>
                  <p:cNvPr id="9237" name="AutoShape 58"/>
                  <p:cNvSpPr/>
                  <p:nvPr/>
                </p:nvSpPr>
                <p:spPr>
                  <a:xfrm>
                    <a:off x="3700" y="1728"/>
                    <a:ext cx="404" cy="405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38" name="AutoShape 59"/>
                  <p:cNvSpPr/>
                  <p:nvPr/>
                </p:nvSpPr>
                <p:spPr>
                  <a:xfrm>
                    <a:off x="2880" y="2256"/>
                    <a:ext cx="405" cy="405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39" name="AutoShape 60"/>
                  <p:cNvSpPr/>
                  <p:nvPr/>
                </p:nvSpPr>
                <p:spPr>
                  <a:xfrm>
                    <a:off x="3125" y="3196"/>
                    <a:ext cx="405" cy="404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40" name="AutoShape 61"/>
                  <p:cNvSpPr/>
                  <p:nvPr/>
                </p:nvSpPr>
                <p:spPr>
                  <a:xfrm>
                    <a:off x="4404" y="2256"/>
                    <a:ext cx="405" cy="405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  <p:sp>
                <p:nvSpPr>
                  <p:cNvPr id="9241" name="AutoShape 62"/>
                  <p:cNvSpPr/>
                  <p:nvPr/>
                </p:nvSpPr>
                <p:spPr>
                  <a:xfrm>
                    <a:off x="4251" y="3196"/>
                    <a:ext cx="405" cy="404"/>
                  </a:xfrm>
                  <a:prstGeom prst="diamond">
                    <a:avLst/>
                  </a:prstGeom>
                  <a:gradFill rotWithShape="1">
                    <a:gsLst>
                      <a:gs pos="0">
                        <a:srgbClr val="F0F1FF"/>
                      </a:gs>
                      <a:gs pos="100000">
                        <a:srgbClr val="B3C8DF">
                          <a:alpha val="95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 w="9525" cap="flat" cmpd="sng">
                    <a:solidFill>
                      <a:srgbClr val="5F5F5F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p>
                    <a:pPr lvl="0"/>
                    <a:endParaRPr lang="zh-TW" altLang="en-US" dirty="0">
                      <a:latin typeface="Arial Narrow" panose="020B0606020202030204" pitchFamily="34" charset="0"/>
                      <a:ea typeface="Arial Narrow" panose="020B0606020202030204" pitchFamily="34" charset="0"/>
                    </a:endParaRPr>
                  </a:p>
                </p:txBody>
              </p:sp>
            </p:grpSp>
          </p:grpSp>
        </p:grpSp>
        <p:pic>
          <p:nvPicPr>
            <p:cNvPr id="9231" name="Picture 63" descr="BugTrackingArro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644711">
              <a:off x="2278" y="2105"/>
              <a:ext cx="706" cy="46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標題 1"/>
          <p:cNvSpPr/>
          <p:nvPr>
            <p:ph type="title"/>
          </p:nvPr>
        </p:nvSpPr>
        <p:spPr/>
        <p:txBody>
          <a:bodyPr/>
          <a:p>
            <a:r>
              <a:rPr lang="zh-TW" altLang="en-US"/>
              <a:t>漸進式</a:t>
            </a:r>
            <a:r>
              <a:rPr lang="en-US" altLang="zh-TW"/>
              <a:t>/</a:t>
            </a:r>
            <a:r>
              <a:rPr lang="zh-TW" altLang="en-US"/>
              <a:t>敏捷開發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Oval 2"/>
          <p:cNvSpPr>
            <a:spLocks noChangeArrowheads="1"/>
          </p:cNvSpPr>
          <p:nvPr/>
        </p:nvSpPr>
        <p:spPr bwMode="auto">
          <a:xfrm>
            <a:off x="3365500" y="3579495"/>
            <a:ext cx="5420995" cy="3022600"/>
          </a:xfrm>
          <a:prstGeom prst="ellipse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zh-TW" altLang="en-US" b="0">
                <a:ea typeface="新細明體" panose="02020500000000000000" charset="-120"/>
              </a:rPr>
              <a:t> </a:t>
            </a:r>
            <a:endParaRPr lang="zh-TW" altLang="en-US" b="0">
              <a:ea typeface="新細明體" panose="02020500000000000000" charset="-120"/>
            </a:endParaRPr>
          </a:p>
        </p:txBody>
      </p:sp>
      <p:sp>
        <p:nvSpPr>
          <p:cNvPr id="3" name="矩形 2"/>
          <p:cNvSpPr/>
          <p:nvPr/>
        </p:nvSpPr>
        <p:spPr>
          <a:xfrm flipH="1">
            <a:off x="5140325" y="4343400"/>
            <a:ext cx="85090" cy="2258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0771" name="Freeform 3"/>
          <p:cNvSpPr/>
          <p:nvPr/>
        </p:nvSpPr>
        <p:spPr bwMode="auto">
          <a:xfrm>
            <a:off x="2528570" y="4690110"/>
            <a:ext cx="538163" cy="427038"/>
          </a:xfrm>
          <a:custGeom>
            <a:avLst/>
            <a:gdLst>
              <a:gd name="T0" fmla="*/ 0 w 624"/>
              <a:gd name="T1" fmla="*/ 0 h 480"/>
              <a:gd name="T2" fmla="*/ 0 w 624"/>
              <a:gd name="T3" fmla="*/ 379919695 h 480"/>
              <a:gd name="T4" fmla="*/ 464133677 w 624"/>
              <a:gd name="T5" fmla="*/ 379919695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0"/>
                </a:moveTo>
                <a:lnTo>
                  <a:pt x="0" y="480"/>
                </a:lnTo>
                <a:lnTo>
                  <a:pt x="624" y="4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en-US"/>
              <a:t>合併 </a:t>
            </a:r>
            <a:r>
              <a:rPr lang="en-US" altLang="zh-TW"/>
              <a:t>bbq </a:t>
            </a:r>
            <a:r>
              <a:rPr altLang="en-US"/>
              <a:t>分支到</a:t>
            </a:r>
            <a:r>
              <a:rPr lang="en-US" altLang="zh-TW"/>
              <a:t>master </a:t>
            </a:r>
            <a:r>
              <a:rPr altLang="en-US"/>
              <a:t>分支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/>
            <a:r>
              <a:rPr altLang="en-US" sz="2800">
                <a:sym typeface="+mn-ea"/>
              </a:rPr>
              <a:t>在 </a:t>
            </a:r>
            <a:r>
              <a:rPr lang="en-US" altLang="zh-TW" sz="2800">
                <a:sym typeface="+mn-ea"/>
              </a:rPr>
              <a:t>Working folder </a:t>
            </a:r>
            <a:r>
              <a:rPr altLang="en-US" sz="2800">
                <a:sym typeface="+mn-ea"/>
              </a:rPr>
              <a:t>執行指令</a:t>
            </a:r>
            <a:r>
              <a:rPr lang="en-US" altLang="zh-TW" sz="2800">
                <a:sym typeface="+mn-ea"/>
              </a:rPr>
              <a:t>:</a:t>
            </a:r>
            <a:br>
              <a:rPr altLang="en-US" sz="2800">
                <a:sym typeface="+mn-ea"/>
              </a:rPr>
            </a:br>
            <a:r>
              <a:rPr lang="en-US" altLang="zh-TW" sz="2800">
                <a:sym typeface="+mn-ea"/>
              </a:rPr>
              <a:t>git merge bbq</a:t>
            </a:r>
            <a:endParaRPr lang="en-US" altLang="zh-TW" sz="2800">
              <a:sym typeface="+mn-ea"/>
            </a:endParaRPr>
          </a:p>
          <a:p>
            <a:pPr marL="457200" indent="-457200"/>
            <a:r>
              <a:rPr altLang="en-US" sz="2800">
                <a:sym typeface="+mn-ea"/>
              </a:rPr>
              <a:t>合併 </a:t>
            </a:r>
            <a:r>
              <a:rPr lang="en-US" altLang="zh-TW" sz="2800">
                <a:sym typeface="+mn-ea"/>
              </a:rPr>
              <a:t>bbq </a:t>
            </a:r>
            <a:r>
              <a:rPr altLang="en-US" sz="2800">
                <a:sym typeface="+mn-ea"/>
              </a:rPr>
              <a:t>分支到</a:t>
            </a:r>
            <a:r>
              <a:rPr lang="en-US" altLang="zh-TW" sz="2800">
                <a:sym typeface="+mn-ea"/>
              </a:rPr>
              <a:t>master </a:t>
            </a:r>
            <a:r>
              <a:rPr altLang="en-US" sz="2800">
                <a:sym typeface="+mn-ea"/>
              </a:rPr>
              <a:t>分支</a:t>
            </a:r>
            <a:endParaRPr lang="en-US" altLang="zh-TW" sz="2800">
              <a:sym typeface="+mn-ea"/>
            </a:endParaRPr>
          </a:p>
          <a:p>
            <a:pPr marL="457200" indent="-457200"/>
            <a:r>
              <a:rPr altLang="en-US" sz="2800">
                <a:sym typeface="+mn-ea"/>
              </a:rPr>
              <a:t>更新</a:t>
            </a:r>
            <a:r>
              <a:rPr lang="en-US" altLang="zh-TW" sz="2800">
                <a:sym typeface="+mn-ea"/>
              </a:rPr>
              <a:t>master </a:t>
            </a:r>
            <a:r>
              <a:rPr altLang="en-US" sz="2800">
                <a:sym typeface="+mn-ea"/>
              </a:rPr>
              <a:t>分支的版本到 </a:t>
            </a:r>
            <a:r>
              <a:rPr lang="en-US" altLang="zh-TW" sz="2800">
                <a:sym typeface="+mn-ea"/>
              </a:rPr>
              <a:t>working folder</a:t>
            </a:r>
            <a:endParaRPr lang="en-US" altLang="zh-TW" sz="2800">
              <a:sym typeface="+mn-ea"/>
            </a:endParaRPr>
          </a:p>
        </p:txBody>
      </p:sp>
      <p:grpSp>
        <p:nvGrpSpPr>
          <p:cNvPr id="153622" name="Group 48"/>
          <p:cNvGrpSpPr/>
          <p:nvPr/>
        </p:nvGrpSpPr>
        <p:grpSpPr bwMode="auto">
          <a:xfrm>
            <a:off x="1453515" y="4958715"/>
            <a:ext cx="568960" cy="742950"/>
            <a:chOff x="3049" y="1464"/>
            <a:chExt cx="872" cy="1110"/>
          </a:xfrm>
        </p:grpSpPr>
        <p:sp>
          <p:nvSpPr>
            <p:cNvPr id="153627" name="AutoShape 49"/>
            <p:cNvSpPr>
              <a:spLocks noChangeArrowheads="1"/>
            </p:cNvSpPr>
            <p:nvPr/>
          </p:nvSpPr>
          <p:spPr bwMode="auto">
            <a:xfrm flipV="1">
              <a:off x="3049" y="1464"/>
              <a:ext cx="872" cy="1110"/>
            </a:xfrm>
            <a:prstGeom prst="foldedCorner">
              <a:avLst>
                <a:gd name="adj" fmla="val 21875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  <a:effectLst>
              <a:outerShdw dist="53882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9pPr>
            </a:lstStyle>
            <a:p>
              <a:endParaRPr lang="zh-TW" altLang="en-US"/>
            </a:p>
          </p:txBody>
        </p:sp>
        <p:grpSp>
          <p:nvGrpSpPr>
            <p:cNvPr id="153628" name="Group 50"/>
            <p:cNvGrpSpPr/>
            <p:nvPr/>
          </p:nvGrpSpPr>
          <p:grpSpPr bwMode="auto">
            <a:xfrm>
              <a:off x="3122" y="1661"/>
              <a:ext cx="726" cy="740"/>
              <a:chOff x="3859" y="1795"/>
              <a:chExt cx="480" cy="480"/>
            </a:xfrm>
          </p:grpSpPr>
          <p:sp>
            <p:nvSpPr>
              <p:cNvPr id="153629" name="Line 51"/>
              <p:cNvSpPr>
                <a:spLocks noChangeShapeType="1"/>
              </p:cNvSpPr>
              <p:nvPr/>
            </p:nvSpPr>
            <p:spPr bwMode="auto">
              <a:xfrm>
                <a:off x="3859" y="1795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0" name="Line 52"/>
              <p:cNvSpPr>
                <a:spLocks noChangeShapeType="1"/>
              </p:cNvSpPr>
              <p:nvPr/>
            </p:nvSpPr>
            <p:spPr bwMode="auto">
              <a:xfrm>
                <a:off x="3859" y="1891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1" name="Line 53"/>
              <p:cNvSpPr>
                <a:spLocks noChangeShapeType="1"/>
              </p:cNvSpPr>
              <p:nvPr/>
            </p:nvSpPr>
            <p:spPr bwMode="auto">
              <a:xfrm>
                <a:off x="3859" y="1987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2" name="Line 54"/>
              <p:cNvSpPr>
                <a:spLocks noChangeShapeType="1"/>
              </p:cNvSpPr>
              <p:nvPr/>
            </p:nvSpPr>
            <p:spPr bwMode="auto">
              <a:xfrm>
                <a:off x="3859" y="2083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3" name="Line 55"/>
              <p:cNvSpPr>
                <a:spLocks noChangeShapeType="1"/>
              </p:cNvSpPr>
              <p:nvPr/>
            </p:nvSpPr>
            <p:spPr bwMode="auto">
              <a:xfrm>
                <a:off x="3859" y="2179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4" name="Line 56"/>
              <p:cNvSpPr>
                <a:spLocks noChangeShapeType="1"/>
              </p:cNvSpPr>
              <p:nvPr/>
            </p:nvSpPr>
            <p:spPr bwMode="auto">
              <a:xfrm>
                <a:off x="3859" y="2275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60784" name="Freeform 16"/>
          <p:cNvSpPr/>
          <p:nvPr/>
        </p:nvSpPr>
        <p:spPr bwMode="auto">
          <a:xfrm>
            <a:off x="1558290" y="4032250"/>
            <a:ext cx="1613535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85" name="AutoShape 17"/>
          <p:cNvSpPr>
            <a:spLocks noChangeArrowheads="1"/>
          </p:cNvSpPr>
          <p:nvPr/>
        </p:nvSpPr>
        <p:spPr bwMode="auto">
          <a:xfrm flipH="1">
            <a:off x="1329690" y="4221480"/>
            <a:ext cx="1815465" cy="496570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working folder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60774" name="Freeform 6"/>
          <p:cNvSpPr/>
          <p:nvPr/>
        </p:nvSpPr>
        <p:spPr bwMode="auto">
          <a:xfrm>
            <a:off x="2942908" y="4958398"/>
            <a:ext cx="549275" cy="455612"/>
          </a:xfrm>
          <a:custGeom>
            <a:avLst/>
            <a:gdLst>
              <a:gd name="T0" fmla="*/ 0 w 1248"/>
              <a:gd name="T1" fmla="*/ 208415958 h 996"/>
              <a:gd name="T2" fmla="*/ 0 w 1248"/>
              <a:gd name="T3" fmla="*/ 19669996 h 996"/>
              <a:gd name="T4" fmla="*/ 15303118 w 1248"/>
              <a:gd name="T5" fmla="*/ 0 h 996"/>
              <a:gd name="T6" fmla="*/ 90462248 w 1248"/>
              <a:gd name="T7" fmla="*/ 0 h 996"/>
              <a:gd name="T8" fmla="*/ 101890953 w 1248"/>
              <a:gd name="T9" fmla="*/ 19460488 h 996"/>
              <a:gd name="T10" fmla="*/ 241749219 w 1248"/>
              <a:gd name="T11" fmla="*/ 19669996 h 996"/>
              <a:gd name="T12" fmla="*/ 241749219 w 1248"/>
              <a:gd name="T13" fmla="*/ 208415958 h 996"/>
              <a:gd name="T14" fmla="*/ 0 w 1248"/>
              <a:gd name="T15" fmla="*/ 208415958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79" name="AutoShape 11"/>
          <p:cNvSpPr>
            <a:spLocks noChangeArrowheads="1"/>
          </p:cNvSpPr>
          <p:nvPr/>
        </p:nvSpPr>
        <p:spPr bwMode="auto">
          <a:xfrm flipH="1">
            <a:off x="2833370" y="5071110"/>
            <a:ext cx="655638" cy="358775"/>
          </a:xfrm>
          <a:prstGeom prst="parallelogram">
            <a:avLst>
              <a:gd name="adj" fmla="val 20305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Git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603750" y="3696970"/>
            <a:ext cx="1043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master</a:t>
            </a:r>
            <a:endParaRPr lang="en-US" altLang="zh-TW" sz="2400"/>
          </a:p>
        </p:txBody>
      </p:sp>
      <p:sp>
        <p:nvSpPr>
          <p:cNvPr id="7" name="橢圓 6"/>
          <p:cNvSpPr/>
          <p:nvPr/>
        </p:nvSpPr>
        <p:spPr>
          <a:xfrm>
            <a:off x="5080000" y="473011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080000" y="422148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35040" y="4498340"/>
            <a:ext cx="662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bbq</a:t>
            </a:r>
            <a:endParaRPr lang="en-US" altLang="zh-TW" sz="2400"/>
          </a:p>
        </p:txBody>
      </p:sp>
      <p:sp>
        <p:nvSpPr>
          <p:cNvPr id="11" name="矩形 10"/>
          <p:cNvSpPr/>
          <p:nvPr/>
        </p:nvSpPr>
        <p:spPr>
          <a:xfrm rot="17340000" flipH="1">
            <a:off x="5722620" y="4554855"/>
            <a:ext cx="85090" cy="935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 flipH="1">
            <a:off x="6198235" y="5111750"/>
            <a:ext cx="8509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137910" y="506095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Freeform 46"/>
          <p:cNvSpPr/>
          <p:nvPr/>
        </p:nvSpPr>
        <p:spPr bwMode="auto">
          <a:xfrm rot="11700000" flipV="1">
            <a:off x="1974215" y="5798820"/>
            <a:ext cx="3025775" cy="394335"/>
          </a:xfrm>
          <a:custGeom>
            <a:avLst/>
            <a:gdLst>
              <a:gd name="T0" fmla="*/ 0 w 640"/>
              <a:gd name="T1" fmla="*/ 528710645 h 214"/>
              <a:gd name="T2" fmla="*/ 691221412 w 640"/>
              <a:gd name="T3" fmla="*/ 793064458 h 214"/>
              <a:gd name="T4" fmla="*/ 1232180739 w 640"/>
              <a:gd name="T5" fmla="*/ 1002725107 h 214"/>
              <a:gd name="T6" fmla="*/ 1482623876 w 640"/>
              <a:gd name="T7" fmla="*/ 1093881386 h 214"/>
              <a:gd name="T8" fmla="*/ 1713028903 w 640"/>
              <a:gd name="T9" fmla="*/ 1139459525 h 214"/>
              <a:gd name="T10" fmla="*/ 1923402151 w 640"/>
              <a:gd name="T11" fmla="*/ 1194155708 h 214"/>
              <a:gd name="T12" fmla="*/ 2147483647 w 640"/>
              <a:gd name="T13" fmla="*/ 1212385756 h 214"/>
              <a:gd name="T14" fmla="*/ 2147483647 w 640"/>
              <a:gd name="T15" fmla="*/ 1212385756 h 214"/>
              <a:gd name="T16" fmla="*/ 2147483647 w 640"/>
              <a:gd name="T17" fmla="*/ 1194155708 h 214"/>
              <a:gd name="T18" fmla="*/ 2147483647 w 640"/>
              <a:gd name="T19" fmla="*/ 1139459525 h 214"/>
              <a:gd name="T20" fmla="*/ 2147483647 w 640"/>
              <a:gd name="T21" fmla="*/ 1075651338 h 214"/>
              <a:gd name="T22" fmla="*/ 2147483647 w 640"/>
              <a:gd name="T23" fmla="*/ 984495059 h 214"/>
              <a:gd name="T24" fmla="*/ 2147483647 w 640"/>
              <a:gd name="T25" fmla="*/ 865990688 h 214"/>
              <a:gd name="T26" fmla="*/ 2147483647 w 640"/>
              <a:gd name="T27" fmla="*/ 701908179 h 214"/>
              <a:gd name="T28" fmla="*/ 2147483647 w 640"/>
              <a:gd name="T29" fmla="*/ 528710645 h 214"/>
              <a:gd name="T30" fmla="*/ 2147483647 w 640"/>
              <a:gd name="T31" fmla="*/ 0 h 214"/>
              <a:gd name="T32" fmla="*/ 2147483647 w 640"/>
              <a:gd name="T33" fmla="*/ 109389346 h 214"/>
              <a:gd name="T34" fmla="*/ 2147483647 w 640"/>
              <a:gd name="T35" fmla="*/ 1950757050 h 214"/>
              <a:gd name="T36" fmla="*/ 2147483647 w 640"/>
              <a:gd name="T37" fmla="*/ 1403816357 h 214"/>
              <a:gd name="T38" fmla="*/ 2147483647 w 640"/>
              <a:gd name="T39" fmla="*/ 1567898867 h 214"/>
              <a:gd name="T40" fmla="*/ 2147483647 w 640"/>
              <a:gd name="T41" fmla="*/ 1704633286 h 214"/>
              <a:gd name="T42" fmla="*/ 2147483647 w 640"/>
              <a:gd name="T43" fmla="*/ 1795789565 h 214"/>
              <a:gd name="T44" fmla="*/ 2147483647 w 640"/>
              <a:gd name="T45" fmla="*/ 1859600771 h 214"/>
              <a:gd name="T46" fmla="*/ 2147483647 w 640"/>
              <a:gd name="T47" fmla="*/ 1896063887 h 214"/>
              <a:gd name="T48" fmla="*/ 2147483647 w 640"/>
              <a:gd name="T49" fmla="*/ 1896063887 h 214"/>
              <a:gd name="T50" fmla="*/ 2147483647 w 640"/>
              <a:gd name="T51" fmla="*/ 1877830819 h 214"/>
              <a:gd name="T52" fmla="*/ 2147483647 w 640"/>
              <a:gd name="T53" fmla="*/ 1832252680 h 214"/>
              <a:gd name="T54" fmla="*/ 1883332262 w 640"/>
              <a:gd name="T55" fmla="*/ 1741096401 h 214"/>
              <a:gd name="T56" fmla="*/ 1602836709 w 640"/>
              <a:gd name="T57" fmla="*/ 1631707055 h 214"/>
              <a:gd name="T58" fmla="*/ 1332355462 w 640"/>
              <a:gd name="T59" fmla="*/ 1513202684 h 214"/>
              <a:gd name="T60" fmla="*/ 1081912325 w 640"/>
              <a:gd name="T61" fmla="*/ 1358238218 h 214"/>
              <a:gd name="T62" fmla="*/ 811434244 w 640"/>
              <a:gd name="T63" fmla="*/ 1175922641 h 214"/>
              <a:gd name="T64" fmla="*/ 540956163 w 640"/>
              <a:gd name="T65" fmla="*/ 984495059 h 214"/>
              <a:gd name="T66" fmla="*/ 270478081 w 640"/>
              <a:gd name="T67" fmla="*/ 756601342 h 214"/>
              <a:gd name="T68" fmla="*/ 0 w 640"/>
              <a:gd name="T69" fmla="*/ 528710645 h 21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40" h="214">
                <a:moveTo>
                  <a:pt x="0" y="58"/>
                </a:moveTo>
                <a:lnTo>
                  <a:pt x="69" y="87"/>
                </a:lnTo>
                <a:lnTo>
                  <a:pt x="123" y="110"/>
                </a:lnTo>
                <a:lnTo>
                  <a:pt x="148" y="120"/>
                </a:lnTo>
                <a:lnTo>
                  <a:pt x="171" y="125"/>
                </a:lnTo>
                <a:lnTo>
                  <a:pt x="192" y="131"/>
                </a:lnTo>
                <a:lnTo>
                  <a:pt x="215" y="133"/>
                </a:lnTo>
                <a:lnTo>
                  <a:pt x="236" y="133"/>
                </a:lnTo>
                <a:lnTo>
                  <a:pt x="259" y="131"/>
                </a:lnTo>
                <a:lnTo>
                  <a:pt x="284" y="125"/>
                </a:lnTo>
                <a:lnTo>
                  <a:pt x="311" y="118"/>
                </a:lnTo>
                <a:lnTo>
                  <a:pt x="342" y="108"/>
                </a:lnTo>
                <a:lnTo>
                  <a:pt x="375" y="95"/>
                </a:lnTo>
                <a:lnTo>
                  <a:pt x="411" y="77"/>
                </a:lnTo>
                <a:lnTo>
                  <a:pt x="454" y="58"/>
                </a:lnTo>
                <a:lnTo>
                  <a:pt x="411" y="0"/>
                </a:lnTo>
                <a:lnTo>
                  <a:pt x="640" y="12"/>
                </a:lnTo>
                <a:lnTo>
                  <a:pt x="532" y="214"/>
                </a:lnTo>
                <a:lnTo>
                  <a:pt x="509" y="154"/>
                </a:lnTo>
                <a:lnTo>
                  <a:pt x="465" y="172"/>
                </a:lnTo>
                <a:lnTo>
                  <a:pt x="421" y="187"/>
                </a:lnTo>
                <a:lnTo>
                  <a:pt x="383" y="197"/>
                </a:lnTo>
                <a:lnTo>
                  <a:pt x="346" y="204"/>
                </a:lnTo>
                <a:lnTo>
                  <a:pt x="309" y="208"/>
                </a:lnTo>
                <a:lnTo>
                  <a:pt x="277" y="208"/>
                </a:lnTo>
                <a:lnTo>
                  <a:pt x="246" y="206"/>
                </a:lnTo>
                <a:lnTo>
                  <a:pt x="217" y="201"/>
                </a:lnTo>
                <a:lnTo>
                  <a:pt x="188" y="191"/>
                </a:lnTo>
                <a:lnTo>
                  <a:pt x="160" y="179"/>
                </a:lnTo>
                <a:lnTo>
                  <a:pt x="133" y="166"/>
                </a:lnTo>
                <a:lnTo>
                  <a:pt x="108" y="149"/>
                </a:lnTo>
                <a:lnTo>
                  <a:pt x="81" y="129"/>
                </a:lnTo>
                <a:lnTo>
                  <a:pt x="54" y="108"/>
                </a:lnTo>
                <a:lnTo>
                  <a:pt x="27" y="83"/>
                </a:lnTo>
                <a:lnTo>
                  <a:pt x="0" y="58"/>
                </a:lnTo>
              </a:path>
            </a:pathLst>
          </a:custGeom>
          <a:gradFill rotWithShape="0">
            <a:gsLst>
              <a:gs pos="0">
                <a:srgbClr val="EC86CC"/>
              </a:gs>
              <a:gs pos="100000">
                <a:srgbClr val="D60093"/>
              </a:gs>
            </a:gsLst>
            <a:lin ang="0" scaled="1"/>
          </a:gradFill>
          <a:ln w="6350" cap="flat" cmpd="sng">
            <a:solidFill>
              <a:srgbClr val="800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p>
            <a:endParaRPr lang="en-US"/>
          </a:p>
        </p:txBody>
      </p:sp>
      <p:sp>
        <p:nvSpPr>
          <p:cNvPr id="14" name="矩形 13"/>
          <p:cNvSpPr/>
          <p:nvPr/>
        </p:nvSpPr>
        <p:spPr>
          <a:xfrm rot="14820000" flipH="1">
            <a:off x="5674995" y="5534025"/>
            <a:ext cx="7620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129020" y="572135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064125" y="612140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Oval 2"/>
          <p:cNvSpPr>
            <a:spLocks noChangeArrowheads="1"/>
          </p:cNvSpPr>
          <p:nvPr/>
        </p:nvSpPr>
        <p:spPr bwMode="auto">
          <a:xfrm>
            <a:off x="1964690" y="3433445"/>
            <a:ext cx="6598920" cy="3173730"/>
          </a:xfrm>
          <a:prstGeom prst="ellipse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zh-TW" altLang="en-US" b="0">
                <a:ea typeface="新細明體" panose="02020500000000000000" charset="-120"/>
              </a:rPr>
              <a:t> </a:t>
            </a:r>
            <a:endParaRPr lang="zh-TW" altLang="en-US" b="0">
              <a:ea typeface="新細明體" panose="02020500000000000000" charset="-120"/>
            </a:endParaRPr>
          </a:p>
        </p:txBody>
      </p:sp>
      <p:sp>
        <p:nvSpPr>
          <p:cNvPr id="3" name="矩形 2"/>
          <p:cNvSpPr/>
          <p:nvPr/>
        </p:nvSpPr>
        <p:spPr>
          <a:xfrm flipH="1">
            <a:off x="5122545" y="4112895"/>
            <a:ext cx="85090" cy="2258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en-US"/>
              <a:t>版本衝突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367813"/>
            <a:ext cx="8077200" cy="4297363"/>
          </a:xfrm>
        </p:spPr>
        <p:txBody>
          <a:bodyPr/>
          <a:p>
            <a:pPr marL="457200" indent="-457200"/>
            <a:r>
              <a:rPr lang="en-US" altLang="zh-TW" sz="2800">
                <a:sym typeface="+mn-ea"/>
              </a:rPr>
              <a:t>bbq </a:t>
            </a:r>
            <a:r>
              <a:rPr altLang="en-US" sz="2800">
                <a:sym typeface="+mn-ea"/>
              </a:rPr>
              <a:t>與 </a:t>
            </a:r>
            <a:r>
              <a:rPr lang="en-US" altLang="zh-TW" sz="2800">
                <a:sym typeface="+mn-ea"/>
              </a:rPr>
              <a:t>picnic </a:t>
            </a:r>
            <a:r>
              <a:rPr altLang="en-US" sz="2800">
                <a:sym typeface="+mn-ea"/>
              </a:rPr>
              <a:t>都編輯了 </a:t>
            </a:r>
            <a:r>
              <a:rPr lang="en-US" altLang="zh-TW" sz="2800">
                <a:sym typeface="+mn-ea"/>
              </a:rPr>
              <a:t>shopping.txt</a:t>
            </a:r>
            <a:endParaRPr lang="en-US" altLang="zh-TW" sz="2800">
              <a:sym typeface="+mn-ea"/>
            </a:endParaRPr>
          </a:p>
          <a:p>
            <a:pPr marL="457200" indent="-457200"/>
            <a:r>
              <a:rPr lang="en-US" altLang="zh-TW" sz="2800">
                <a:sym typeface="+mn-ea"/>
              </a:rPr>
              <a:t>picnic </a:t>
            </a:r>
            <a:r>
              <a:rPr altLang="en-US" sz="2800">
                <a:sym typeface="+mn-ea"/>
              </a:rPr>
              <a:t>早一步 </a:t>
            </a:r>
            <a:r>
              <a:rPr lang="en-US" altLang="zh-TW" sz="2800">
                <a:sym typeface="+mn-ea"/>
              </a:rPr>
              <a:t>merge </a:t>
            </a:r>
            <a:r>
              <a:rPr altLang="en-US" sz="2800">
                <a:sym typeface="+mn-ea"/>
              </a:rPr>
              <a:t>進 </a:t>
            </a:r>
            <a:r>
              <a:rPr lang="en-US" altLang="zh-TW" sz="2800">
                <a:sym typeface="+mn-ea"/>
              </a:rPr>
              <a:t>master</a:t>
            </a:r>
            <a:endParaRPr lang="en-US" altLang="zh-TW" sz="2800">
              <a:sym typeface="+mn-ea"/>
            </a:endParaRPr>
          </a:p>
          <a:p>
            <a:pPr marL="457200" indent="-457200"/>
            <a:r>
              <a:rPr lang="en-US" altLang="zh-TW" sz="2800">
                <a:sym typeface="+mn-ea"/>
              </a:rPr>
              <a:t>bbq </a:t>
            </a:r>
            <a:r>
              <a:rPr altLang="en-US" sz="2800">
                <a:sym typeface="+mn-ea"/>
              </a:rPr>
              <a:t>暫時無法 </a:t>
            </a:r>
            <a:r>
              <a:rPr lang="en-US" altLang="zh-TW" sz="2800">
                <a:sym typeface="+mn-ea"/>
              </a:rPr>
              <a:t>merge </a:t>
            </a:r>
            <a:r>
              <a:rPr altLang="en-US" sz="2800">
                <a:sym typeface="+mn-ea"/>
              </a:rPr>
              <a:t>進來</a:t>
            </a:r>
            <a:endParaRPr altLang="en-US" sz="2800">
              <a:sym typeface="+mn-ea"/>
            </a:endParaRPr>
          </a:p>
          <a:p>
            <a:pPr marL="457200" indent="-457200"/>
            <a:r>
              <a:rPr altLang="en-US" sz="2800">
                <a:sym typeface="+mn-ea"/>
              </a:rPr>
              <a:t>選擇其中一方或介入編輯以保全兩者</a:t>
            </a:r>
            <a:endParaRPr altLang="en-US" sz="2800">
              <a:sym typeface="+mn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585970" y="3466465"/>
            <a:ext cx="1043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master</a:t>
            </a:r>
            <a:endParaRPr lang="en-US" altLang="zh-TW" sz="2400"/>
          </a:p>
        </p:txBody>
      </p:sp>
      <p:sp>
        <p:nvSpPr>
          <p:cNvPr id="7" name="橢圓 6"/>
          <p:cNvSpPr/>
          <p:nvPr/>
        </p:nvSpPr>
        <p:spPr>
          <a:xfrm>
            <a:off x="5062220" y="449961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062220" y="399097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17260" y="4267835"/>
            <a:ext cx="662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bbq</a:t>
            </a:r>
            <a:endParaRPr lang="en-US" altLang="zh-TW" sz="2400"/>
          </a:p>
        </p:txBody>
      </p:sp>
      <p:sp>
        <p:nvSpPr>
          <p:cNvPr id="11" name="矩形 10"/>
          <p:cNvSpPr/>
          <p:nvPr/>
        </p:nvSpPr>
        <p:spPr>
          <a:xfrm rot="17340000" flipH="1">
            <a:off x="5704840" y="4324350"/>
            <a:ext cx="85090" cy="935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 flipH="1">
            <a:off x="6180455" y="4881245"/>
            <a:ext cx="8509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120130" y="483044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14820000" flipH="1">
            <a:off x="5657215" y="5303520"/>
            <a:ext cx="7620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111240" y="549084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rot="4860000" flipH="1">
            <a:off x="4696460" y="4548505"/>
            <a:ext cx="85090" cy="935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4270375" y="5059045"/>
            <a:ext cx="111760" cy="431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062220" y="483044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 rot="6000000" flipH="1">
            <a:off x="4689475" y="5108575"/>
            <a:ext cx="762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211955" y="497967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211320" y="533527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050790" y="549084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3" name="禁止標誌 22"/>
          <p:cNvSpPr/>
          <p:nvPr/>
        </p:nvSpPr>
        <p:spPr>
          <a:xfrm>
            <a:off x="4947920" y="5805170"/>
            <a:ext cx="457200" cy="457200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858260" y="4471035"/>
            <a:ext cx="900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picnic</a:t>
            </a:r>
            <a:endParaRPr lang="en-US" altLang="zh-TW" sz="240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62" name="AutoShape 32"/>
          <p:cNvSpPr>
            <a:spLocks noChangeArrowheads="1"/>
          </p:cNvSpPr>
          <p:nvPr/>
        </p:nvSpPr>
        <p:spPr bwMode="auto">
          <a:xfrm>
            <a:off x="4732020" y="2635250"/>
            <a:ext cx="3877310" cy="4062730"/>
          </a:xfrm>
          <a:prstGeom prst="roundRect">
            <a:avLst>
              <a:gd name="adj" fmla="val 3935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</a:ln>
          <a:effectLst>
            <a:outerShdw dist="35921" dir="2700000" algn="ctr" rotWithShape="0">
              <a:schemeClr val="bg2"/>
            </a:outerShdw>
          </a:effectLst>
        </p:spPr>
        <p:txBody>
          <a:bodyPr tIns="91440" bIns="91440"/>
          <a:lstStyle>
            <a:lvl1pPr marL="290830" indent="-290830" defTabSz="4572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 defTabSz="4572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 defTabSz="4572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 defTabSz="4572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 defTabSz="4572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pPr algn="l"/>
            <a:r>
              <a:rPr lang="en-US" altLang="zh-TW" sz="1600">
                <a:latin typeface="微軟正黑體" panose="020B0604030504040204" pitchFamily="34" charset="-120"/>
              </a:rPr>
              <a:t>GitHub </a:t>
            </a:r>
            <a:r>
              <a:rPr altLang="en-US" sz="1600">
                <a:latin typeface="微軟正黑體" panose="020B0604030504040204" pitchFamily="34" charset="-120"/>
              </a:rPr>
              <a:t>或 </a:t>
            </a:r>
            <a:r>
              <a:rPr lang="en-US" altLang="zh-TW" sz="1600">
                <a:latin typeface="微軟正黑體" panose="020B0604030504040204" pitchFamily="34" charset="-120"/>
              </a:rPr>
              <a:t>GitLab Server</a:t>
            </a:r>
            <a:endParaRPr lang="en-US" altLang="zh-TW" sz="1600">
              <a:latin typeface="微軟正黑體" panose="020B0604030504040204" pitchFamily="34" charset="-120"/>
            </a:endParaRPr>
          </a:p>
        </p:txBody>
      </p:sp>
      <p:sp>
        <p:nvSpPr>
          <p:cNvPr id="160771" name="Freeform 3"/>
          <p:cNvSpPr/>
          <p:nvPr/>
        </p:nvSpPr>
        <p:spPr bwMode="auto">
          <a:xfrm>
            <a:off x="2439670" y="4441825"/>
            <a:ext cx="538163" cy="427038"/>
          </a:xfrm>
          <a:custGeom>
            <a:avLst/>
            <a:gdLst>
              <a:gd name="T0" fmla="*/ 0 w 624"/>
              <a:gd name="T1" fmla="*/ 0 h 480"/>
              <a:gd name="T2" fmla="*/ 0 w 624"/>
              <a:gd name="T3" fmla="*/ 379919695 h 480"/>
              <a:gd name="T4" fmla="*/ 464133677 w 624"/>
              <a:gd name="T5" fmla="*/ 379919695 h 4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24" h="480">
                <a:moveTo>
                  <a:pt x="0" y="0"/>
                </a:moveTo>
                <a:lnTo>
                  <a:pt x="0" y="480"/>
                </a:lnTo>
                <a:lnTo>
                  <a:pt x="624" y="48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TW" altLang="en-US"/>
              <a:t>上傳下載Repository (數據庫)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/>
            <a:r>
              <a:rPr sz="2800"/>
              <a:t>git clone http://</a:t>
            </a:r>
            <a:r>
              <a:rPr lang="en-US" altLang="zh-TW" sz="2800"/>
              <a:t>...</a:t>
            </a:r>
            <a:r>
              <a:rPr sz="2800"/>
              <a:t>/projectD</a:t>
            </a:r>
            <a:r>
              <a:rPr lang="en-US" altLang="zh-TW" sz="2800"/>
              <a:t>.git</a:t>
            </a:r>
            <a:br>
              <a:rPr lang="en-US" altLang="zh-TW" sz="2800"/>
            </a:br>
            <a:r>
              <a:rPr altLang="en-US" sz="2800"/>
              <a:t>下載 </a:t>
            </a:r>
            <a:r>
              <a:rPr lang="en-US" altLang="zh-TW" sz="2800"/>
              <a:t>.git </a:t>
            </a:r>
            <a:r>
              <a:rPr altLang="en-US" sz="2800"/>
              <a:t>並且在</a:t>
            </a:r>
            <a:r>
              <a:rPr lang="en-US" altLang="zh-TW" sz="2800"/>
              <a:t>client</a:t>
            </a:r>
            <a:r>
              <a:rPr altLang="en-US" sz="2800"/>
              <a:t>端建立</a:t>
            </a:r>
            <a:r>
              <a:rPr altLang="en-US" sz="2800">
                <a:sym typeface="+mn-ea"/>
              </a:rPr>
              <a:t>Repository (數據庫)</a:t>
            </a:r>
            <a:endParaRPr altLang="en-US" sz="2800">
              <a:sym typeface="+mn-ea"/>
            </a:endParaRPr>
          </a:p>
          <a:p>
            <a:pPr marL="457200" indent="-457200"/>
            <a:r>
              <a:rPr altLang="en-US" sz="2800"/>
              <a:t>後續以 </a:t>
            </a:r>
            <a:r>
              <a:rPr lang="en-US" altLang="zh-TW" sz="2800"/>
              <a:t>git push </a:t>
            </a:r>
            <a:r>
              <a:rPr altLang="en-US" sz="2800"/>
              <a:t>上傳</a:t>
            </a:r>
            <a:endParaRPr altLang="en-US" sz="2800"/>
          </a:p>
          <a:p>
            <a:pPr marL="457200" indent="-457200"/>
            <a:r>
              <a:rPr altLang="en-US" sz="2800"/>
              <a:t>以 </a:t>
            </a:r>
            <a:r>
              <a:rPr lang="en-US" altLang="zh-TW" sz="2800"/>
              <a:t>git pull </a:t>
            </a:r>
            <a:r>
              <a:rPr altLang="en-US" sz="2800"/>
              <a:t>下載</a:t>
            </a:r>
            <a:endParaRPr altLang="en-US" sz="2800"/>
          </a:p>
        </p:txBody>
      </p:sp>
      <p:grpSp>
        <p:nvGrpSpPr>
          <p:cNvPr id="153622" name="Group 48"/>
          <p:cNvGrpSpPr/>
          <p:nvPr/>
        </p:nvGrpSpPr>
        <p:grpSpPr bwMode="auto">
          <a:xfrm>
            <a:off x="1364615" y="4710430"/>
            <a:ext cx="568960" cy="742950"/>
            <a:chOff x="3049" y="1464"/>
            <a:chExt cx="872" cy="1110"/>
          </a:xfrm>
        </p:grpSpPr>
        <p:sp>
          <p:nvSpPr>
            <p:cNvPr id="153627" name="AutoShape 49"/>
            <p:cNvSpPr>
              <a:spLocks noChangeArrowheads="1"/>
            </p:cNvSpPr>
            <p:nvPr/>
          </p:nvSpPr>
          <p:spPr bwMode="auto">
            <a:xfrm flipV="1">
              <a:off x="3049" y="1464"/>
              <a:ext cx="872" cy="1110"/>
            </a:xfrm>
            <a:prstGeom prst="foldedCorner">
              <a:avLst>
                <a:gd name="adj" fmla="val 21875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</a:ln>
            <a:effectLst>
              <a:outerShdw dist="53882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Narrow" panose="020B0606020202030204" pitchFamily="34" charset="0"/>
                  <a:ea typeface="微軟正黑體" panose="020B0604030504040204" pitchFamily="34" charset="-120"/>
                </a:defRPr>
              </a:lvl9pPr>
            </a:lstStyle>
            <a:p>
              <a:endParaRPr lang="zh-TW" altLang="en-US"/>
            </a:p>
          </p:txBody>
        </p:sp>
        <p:grpSp>
          <p:nvGrpSpPr>
            <p:cNvPr id="153628" name="Group 50"/>
            <p:cNvGrpSpPr/>
            <p:nvPr/>
          </p:nvGrpSpPr>
          <p:grpSpPr bwMode="auto">
            <a:xfrm>
              <a:off x="3122" y="1661"/>
              <a:ext cx="726" cy="740"/>
              <a:chOff x="3859" y="1795"/>
              <a:chExt cx="480" cy="480"/>
            </a:xfrm>
          </p:grpSpPr>
          <p:sp>
            <p:nvSpPr>
              <p:cNvPr id="153629" name="Line 51"/>
              <p:cNvSpPr>
                <a:spLocks noChangeShapeType="1"/>
              </p:cNvSpPr>
              <p:nvPr/>
            </p:nvSpPr>
            <p:spPr bwMode="auto">
              <a:xfrm>
                <a:off x="3859" y="1795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0" name="Line 52"/>
              <p:cNvSpPr>
                <a:spLocks noChangeShapeType="1"/>
              </p:cNvSpPr>
              <p:nvPr/>
            </p:nvSpPr>
            <p:spPr bwMode="auto">
              <a:xfrm>
                <a:off x="3859" y="1891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1" name="Line 53"/>
              <p:cNvSpPr>
                <a:spLocks noChangeShapeType="1"/>
              </p:cNvSpPr>
              <p:nvPr/>
            </p:nvSpPr>
            <p:spPr bwMode="auto">
              <a:xfrm>
                <a:off x="3859" y="1987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2" name="Line 54"/>
              <p:cNvSpPr>
                <a:spLocks noChangeShapeType="1"/>
              </p:cNvSpPr>
              <p:nvPr/>
            </p:nvSpPr>
            <p:spPr bwMode="auto">
              <a:xfrm>
                <a:off x="3859" y="2083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3" name="Line 55"/>
              <p:cNvSpPr>
                <a:spLocks noChangeShapeType="1"/>
              </p:cNvSpPr>
              <p:nvPr/>
            </p:nvSpPr>
            <p:spPr bwMode="auto">
              <a:xfrm>
                <a:off x="3859" y="2179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3634" name="Line 56"/>
              <p:cNvSpPr>
                <a:spLocks noChangeShapeType="1"/>
              </p:cNvSpPr>
              <p:nvPr/>
            </p:nvSpPr>
            <p:spPr bwMode="auto">
              <a:xfrm>
                <a:off x="3859" y="2275"/>
                <a:ext cx="480" cy="0"/>
              </a:xfrm>
              <a:prstGeom prst="line">
                <a:avLst/>
              </a:prstGeom>
              <a:noFill/>
              <a:ln w="19050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27432" bIns="27432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60784" name="Freeform 16"/>
          <p:cNvSpPr/>
          <p:nvPr/>
        </p:nvSpPr>
        <p:spPr bwMode="auto">
          <a:xfrm>
            <a:off x="1469390" y="3783965"/>
            <a:ext cx="1613535" cy="685800"/>
          </a:xfrm>
          <a:custGeom>
            <a:avLst/>
            <a:gdLst>
              <a:gd name="T0" fmla="*/ 0 w 1248"/>
              <a:gd name="T1" fmla="*/ 472210482 h 996"/>
              <a:gd name="T2" fmla="*/ 0 w 1248"/>
              <a:gd name="T3" fmla="*/ 44565983 h 996"/>
              <a:gd name="T4" fmla="*/ 75395992 w 1248"/>
              <a:gd name="T5" fmla="*/ 0 h 996"/>
              <a:gd name="T6" fmla="*/ 445694777 w 1248"/>
              <a:gd name="T7" fmla="*/ 0 h 996"/>
              <a:gd name="T8" fmla="*/ 502003646 w 1248"/>
              <a:gd name="T9" fmla="*/ 44092258 h 996"/>
              <a:gd name="T10" fmla="*/ 1191064615 w 1248"/>
              <a:gd name="T11" fmla="*/ 44565983 h 996"/>
              <a:gd name="T12" fmla="*/ 1191064615 w 1248"/>
              <a:gd name="T13" fmla="*/ 472210482 h 996"/>
              <a:gd name="T14" fmla="*/ 0 w 1248"/>
              <a:gd name="T15" fmla="*/ 472210482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85" name="AutoShape 17"/>
          <p:cNvSpPr>
            <a:spLocks noChangeArrowheads="1"/>
          </p:cNvSpPr>
          <p:nvPr/>
        </p:nvSpPr>
        <p:spPr bwMode="auto">
          <a:xfrm flipH="1">
            <a:off x="1240790" y="3973195"/>
            <a:ext cx="1815465" cy="496570"/>
          </a:xfrm>
          <a:prstGeom prst="parallelogram">
            <a:avLst>
              <a:gd name="adj" fmla="val 30671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working folder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60774" name="Freeform 6"/>
          <p:cNvSpPr/>
          <p:nvPr/>
        </p:nvSpPr>
        <p:spPr bwMode="auto">
          <a:xfrm>
            <a:off x="2854008" y="4710113"/>
            <a:ext cx="549275" cy="455612"/>
          </a:xfrm>
          <a:custGeom>
            <a:avLst/>
            <a:gdLst>
              <a:gd name="T0" fmla="*/ 0 w 1248"/>
              <a:gd name="T1" fmla="*/ 208415958 h 996"/>
              <a:gd name="T2" fmla="*/ 0 w 1248"/>
              <a:gd name="T3" fmla="*/ 19669996 h 996"/>
              <a:gd name="T4" fmla="*/ 15303118 w 1248"/>
              <a:gd name="T5" fmla="*/ 0 h 996"/>
              <a:gd name="T6" fmla="*/ 90462248 w 1248"/>
              <a:gd name="T7" fmla="*/ 0 h 996"/>
              <a:gd name="T8" fmla="*/ 101890953 w 1248"/>
              <a:gd name="T9" fmla="*/ 19460488 h 996"/>
              <a:gd name="T10" fmla="*/ 241749219 w 1248"/>
              <a:gd name="T11" fmla="*/ 19669996 h 996"/>
              <a:gd name="T12" fmla="*/ 241749219 w 1248"/>
              <a:gd name="T13" fmla="*/ 208415958 h 996"/>
              <a:gd name="T14" fmla="*/ 0 w 1248"/>
              <a:gd name="T15" fmla="*/ 208415958 h 9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8" h="996">
                <a:moveTo>
                  <a:pt x="0" y="996"/>
                </a:moveTo>
                <a:lnTo>
                  <a:pt x="0" y="94"/>
                </a:lnTo>
                <a:lnTo>
                  <a:pt x="79" y="0"/>
                </a:lnTo>
                <a:lnTo>
                  <a:pt x="467" y="0"/>
                </a:lnTo>
                <a:lnTo>
                  <a:pt x="526" y="93"/>
                </a:lnTo>
                <a:lnTo>
                  <a:pt x="1248" y="94"/>
                </a:lnTo>
                <a:lnTo>
                  <a:pt x="1248" y="996"/>
                </a:lnTo>
                <a:lnTo>
                  <a:pt x="0" y="996"/>
                </a:lnTo>
                <a:close/>
              </a:path>
            </a:pathLst>
          </a:cu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45791" dir="2021404" algn="ctr" rotWithShape="0">
              <a:srgbClr val="969696"/>
            </a:outerShdw>
          </a:effectLst>
        </p:spPr>
        <p:txBody>
          <a:bodyPr wrap="none" tIns="27432" bIns="27432" anchor="ctr"/>
          <a:lstStyle/>
          <a:p>
            <a:endParaRPr lang="en-US"/>
          </a:p>
        </p:txBody>
      </p:sp>
      <p:sp>
        <p:nvSpPr>
          <p:cNvPr id="160779" name="AutoShape 11"/>
          <p:cNvSpPr>
            <a:spLocks noChangeArrowheads="1"/>
          </p:cNvSpPr>
          <p:nvPr/>
        </p:nvSpPr>
        <p:spPr bwMode="auto">
          <a:xfrm flipH="1">
            <a:off x="2744470" y="4822825"/>
            <a:ext cx="655638" cy="358775"/>
          </a:xfrm>
          <a:prstGeom prst="parallelogram">
            <a:avLst>
              <a:gd name="adj" fmla="val 20305"/>
            </a:avLst>
          </a:prstGeom>
          <a:gradFill rotWithShape="0">
            <a:gsLst>
              <a:gs pos="0">
                <a:srgbClr val="FFFF99"/>
              </a:gs>
              <a:gs pos="100000">
                <a:srgbClr val="FFCC0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777777"/>
            </a:outerShdw>
          </a:effectLst>
        </p:spPr>
        <p:txBody>
          <a:bodyPr wrap="none" tIns="27432" bIns="27432" anchor="ctr"/>
          <a:lstStyle>
            <a:lvl1pPr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Narrow" panose="020B060602020203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lang="en-US" altLang="zh-TW" sz="1600">
                <a:ea typeface="新細明體" panose="02020500000000000000" charset="-120"/>
              </a:rPr>
              <a:t>Git</a:t>
            </a:r>
            <a:endParaRPr lang="en-US" altLang="zh-TW" sz="1600">
              <a:ea typeface="新細明體" panose="02020500000000000000" charset="-120"/>
            </a:endParaRPr>
          </a:p>
        </p:txBody>
      </p:sp>
      <p:sp>
        <p:nvSpPr>
          <p:cNvPr id="13" name="Freeform 46"/>
          <p:cNvSpPr/>
          <p:nvPr/>
        </p:nvSpPr>
        <p:spPr bwMode="auto">
          <a:xfrm rot="9558694">
            <a:off x="3100070" y="3896360"/>
            <a:ext cx="3025775" cy="297180"/>
          </a:xfrm>
          <a:custGeom>
            <a:avLst/>
            <a:gdLst>
              <a:gd name="T0" fmla="*/ 0 w 640"/>
              <a:gd name="T1" fmla="*/ 528710645 h 214"/>
              <a:gd name="T2" fmla="*/ 691221412 w 640"/>
              <a:gd name="T3" fmla="*/ 793064458 h 214"/>
              <a:gd name="T4" fmla="*/ 1232180739 w 640"/>
              <a:gd name="T5" fmla="*/ 1002725107 h 214"/>
              <a:gd name="T6" fmla="*/ 1482623876 w 640"/>
              <a:gd name="T7" fmla="*/ 1093881386 h 214"/>
              <a:gd name="T8" fmla="*/ 1713028903 w 640"/>
              <a:gd name="T9" fmla="*/ 1139459525 h 214"/>
              <a:gd name="T10" fmla="*/ 1923402151 w 640"/>
              <a:gd name="T11" fmla="*/ 1194155708 h 214"/>
              <a:gd name="T12" fmla="*/ 2147483647 w 640"/>
              <a:gd name="T13" fmla="*/ 1212385756 h 214"/>
              <a:gd name="T14" fmla="*/ 2147483647 w 640"/>
              <a:gd name="T15" fmla="*/ 1212385756 h 214"/>
              <a:gd name="T16" fmla="*/ 2147483647 w 640"/>
              <a:gd name="T17" fmla="*/ 1194155708 h 214"/>
              <a:gd name="T18" fmla="*/ 2147483647 w 640"/>
              <a:gd name="T19" fmla="*/ 1139459525 h 214"/>
              <a:gd name="T20" fmla="*/ 2147483647 w 640"/>
              <a:gd name="T21" fmla="*/ 1075651338 h 214"/>
              <a:gd name="T22" fmla="*/ 2147483647 w 640"/>
              <a:gd name="T23" fmla="*/ 984495059 h 214"/>
              <a:gd name="T24" fmla="*/ 2147483647 w 640"/>
              <a:gd name="T25" fmla="*/ 865990688 h 214"/>
              <a:gd name="T26" fmla="*/ 2147483647 w 640"/>
              <a:gd name="T27" fmla="*/ 701908179 h 214"/>
              <a:gd name="T28" fmla="*/ 2147483647 w 640"/>
              <a:gd name="T29" fmla="*/ 528710645 h 214"/>
              <a:gd name="T30" fmla="*/ 2147483647 w 640"/>
              <a:gd name="T31" fmla="*/ 0 h 214"/>
              <a:gd name="T32" fmla="*/ 2147483647 w 640"/>
              <a:gd name="T33" fmla="*/ 109389346 h 214"/>
              <a:gd name="T34" fmla="*/ 2147483647 w 640"/>
              <a:gd name="T35" fmla="*/ 1950757050 h 214"/>
              <a:gd name="T36" fmla="*/ 2147483647 w 640"/>
              <a:gd name="T37" fmla="*/ 1403816357 h 214"/>
              <a:gd name="T38" fmla="*/ 2147483647 w 640"/>
              <a:gd name="T39" fmla="*/ 1567898867 h 214"/>
              <a:gd name="T40" fmla="*/ 2147483647 w 640"/>
              <a:gd name="T41" fmla="*/ 1704633286 h 214"/>
              <a:gd name="T42" fmla="*/ 2147483647 w 640"/>
              <a:gd name="T43" fmla="*/ 1795789565 h 214"/>
              <a:gd name="T44" fmla="*/ 2147483647 w 640"/>
              <a:gd name="T45" fmla="*/ 1859600771 h 214"/>
              <a:gd name="T46" fmla="*/ 2147483647 w 640"/>
              <a:gd name="T47" fmla="*/ 1896063887 h 214"/>
              <a:gd name="T48" fmla="*/ 2147483647 w 640"/>
              <a:gd name="T49" fmla="*/ 1896063887 h 214"/>
              <a:gd name="T50" fmla="*/ 2147483647 w 640"/>
              <a:gd name="T51" fmla="*/ 1877830819 h 214"/>
              <a:gd name="T52" fmla="*/ 2147483647 w 640"/>
              <a:gd name="T53" fmla="*/ 1832252680 h 214"/>
              <a:gd name="T54" fmla="*/ 1883332262 w 640"/>
              <a:gd name="T55" fmla="*/ 1741096401 h 214"/>
              <a:gd name="T56" fmla="*/ 1602836709 w 640"/>
              <a:gd name="T57" fmla="*/ 1631707055 h 214"/>
              <a:gd name="T58" fmla="*/ 1332355462 w 640"/>
              <a:gd name="T59" fmla="*/ 1513202684 h 214"/>
              <a:gd name="T60" fmla="*/ 1081912325 w 640"/>
              <a:gd name="T61" fmla="*/ 1358238218 h 214"/>
              <a:gd name="T62" fmla="*/ 811434244 w 640"/>
              <a:gd name="T63" fmla="*/ 1175922641 h 214"/>
              <a:gd name="T64" fmla="*/ 540956163 w 640"/>
              <a:gd name="T65" fmla="*/ 984495059 h 214"/>
              <a:gd name="T66" fmla="*/ 270478081 w 640"/>
              <a:gd name="T67" fmla="*/ 756601342 h 214"/>
              <a:gd name="T68" fmla="*/ 0 w 640"/>
              <a:gd name="T69" fmla="*/ 528710645 h 21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40" h="214">
                <a:moveTo>
                  <a:pt x="0" y="58"/>
                </a:moveTo>
                <a:lnTo>
                  <a:pt x="69" y="87"/>
                </a:lnTo>
                <a:lnTo>
                  <a:pt x="123" y="110"/>
                </a:lnTo>
                <a:lnTo>
                  <a:pt x="148" y="120"/>
                </a:lnTo>
                <a:lnTo>
                  <a:pt x="171" y="125"/>
                </a:lnTo>
                <a:lnTo>
                  <a:pt x="192" y="131"/>
                </a:lnTo>
                <a:lnTo>
                  <a:pt x="215" y="133"/>
                </a:lnTo>
                <a:lnTo>
                  <a:pt x="236" y="133"/>
                </a:lnTo>
                <a:lnTo>
                  <a:pt x="259" y="131"/>
                </a:lnTo>
                <a:lnTo>
                  <a:pt x="284" y="125"/>
                </a:lnTo>
                <a:lnTo>
                  <a:pt x="311" y="118"/>
                </a:lnTo>
                <a:lnTo>
                  <a:pt x="342" y="108"/>
                </a:lnTo>
                <a:lnTo>
                  <a:pt x="375" y="95"/>
                </a:lnTo>
                <a:lnTo>
                  <a:pt x="411" y="77"/>
                </a:lnTo>
                <a:lnTo>
                  <a:pt x="454" y="58"/>
                </a:lnTo>
                <a:lnTo>
                  <a:pt x="411" y="0"/>
                </a:lnTo>
                <a:lnTo>
                  <a:pt x="640" y="12"/>
                </a:lnTo>
                <a:lnTo>
                  <a:pt x="532" y="214"/>
                </a:lnTo>
                <a:lnTo>
                  <a:pt x="509" y="154"/>
                </a:lnTo>
                <a:lnTo>
                  <a:pt x="465" y="172"/>
                </a:lnTo>
                <a:lnTo>
                  <a:pt x="421" y="187"/>
                </a:lnTo>
                <a:lnTo>
                  <a:pt x="383" y="197"/>
                </a:lnTo>
                <a:lnTo>
                  <a:pt x="346" y="204"/>
                </a:lnTo>
                <a:lnTo>
                  <a:pt x="309" y="208"/>
                </a:lnTo>
                <a:lnTo>
                  <a:pt x="277" y="208"/>
                </a:lnTo>
                <a:lnTo>
                  <a:pt x="246" y="206"/>
                </a:lnTo>
                <a:lnTo>
                  <a:pt x="217" y="201"/>
                </a:lnTo>
                <a:lnTo>
                  <a:pt x="188" y="191"/>
                </a:lnTo>
                <a:lnTo>
                  <a:pt x="160" y="179"/>
                </a:lnTo>
                <a:lnTo>
                  <a:pt x="133" y="166"/>
                </a:lnTo>
                <a:lnTo>
                  <a:pt x="108" y="149"/>
                </a:lnTo>
                <a:lnTo>
                  <a:pt x="81" y="129"/>
                </a:lnTo>
                <a:lnTo>
                  <a:pt x="54" y="108"/>
                </a:lnTo>
                <a:lnTo>
                  <a:pt x="27" y="83"/>
                </a:lnTo>
                <a:lnTo>
                  <a:pt x="0" y="58"/>
                </a:lnTo>
              </a:path>
            </a:pathLst>
          </a:custGeom>
          <a:gradFill rotWithShape="0">
            <a:gsLst>
              <a:gs pos="0">
                <a:srgbClr val="EC86CC"/>
              </a:gs>
              <a:gs pos="100000">
                <a:srgbClr val="D60093"/>
              </a:gs>
            </a:gsLst>
            <a:lin ang="0" scaled="1"/>
          </a:gradFill>
          <a:ln w="6350" cap="flat" cmpd="sng">
            <a:solidFill>
              <a:srgbClr val="80008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52363" dir="4557825" algn="ctr" rotWithShape="0">
              <a:srgbClr val="C0C0C0"/>
            </a:outerShdw>
          </a:effectLst>
        </p:spPr>
        <p:txBody>
          <a:bodyPr wrap="none" tIns="27432" bIns="27432" anchor="ctr"/>
          <a:p>
            <a:endParaRPr lang="en-US"/>
          </a:p>
        </p:txBody>
      </p:sp>
      <p:grpSp>
        <p:nvGrpSpPr>
          <p:cNvPr id="151556" name="Group 5"/>
          <p:cNvGrpSpPr/>
          <p:nvPr/>
        </p:nvGrpSpPr>
        <p:grpSpPr bwMode="auto">
          <a:xfrm>
            <a:off x="6998970" y="3074035"/>
            <a:ext cx="1379538" cy="1223963"/>
            <a:chOff x="3486" y="1033"/>
            <a:chExt cx="1133" cy="1027"/>
          </a:xfrm>
        </p:grpSpPr>
        <p:pic>
          <p:nvPicPr>
            <p:cNvPr id="151618" name="Picture 6" descr="Server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" y="1033"/>
              <a:ext cx="829" cy="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619" name="Picture 7" descr="Databa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" y="1552"/>
              <a:ext cx="629" cy="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向右箭號 1"/>
          <p:cNvSpPr/>
          <p:nvPr/>
        </p:nvSpPr>
        <p:spPr>
          <a:xfrm>
            <a:off x="3848100" y="4530090"/>
            <a:ext cx="1508125" cy="113601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355975" y="3599815"/>
            <a:ext cx="12388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git clone</a:t>
            </a:r>
            <a:endParaRPr lang="en-US" altLang="zh-TW" sz="2400"/>
          </a:p>
        </p:txBody>
      </p:sp>
      <p:sp>
        <p:nvSpPr>
          <p:cNvPr id="4" name="文字方塊 3"/>
          <p:cNvSpPr txBox="1"/>
          <p:nvPr/>
        </p:nvSpPr>
        <p:spPr>
          <a:xfrm>
            <a:off x="3912235" y="4867910"/>
            <a:ext cx="11671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git push</a:t>
            </a:r>
            <a:endParaRPr lang="en-US" altLang="zh-TW" sz="2400"/>
          </a:p>
        </p:txBody>
      </p:sp>
      <p:sp>
        <p:nvSpPr>
          <p:cNvPr id="7" name="向右箭號 6"/>
          <p:cNvSpPr/>
          <p:nvPr/>
        </p:nvSpPr>
        <p:spPr>
          <a:xfrm flipH="1">
            <a:off x="3813175" y="5485765"/>
            <a:ext cx="1508125" cy="113601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115435" y="5833110"/>
            <a:ext cx="1027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git pull</a:t>
            </a:r>
            <a:endParaRPr lang="en-US" altLang="zh-TW" sz="2400"/>
          </a:p>
        </p:txBody>
      </p:sp>
      <p:sp>
        <p:nvSpPr>
          <p:cNvPr id="9" name="矩形 8"/>
          <p:cNvSpPr/>
          <p:nvPr/>
        </p:nvSpPr>
        <p:spPr>
          <a:xfrm flipH="1">
            <a:off x="6256655" y="4293235"/>
            <a:ext cx="85090" cy="2258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720080" y="3646805"/>
            <a:ext cx="1043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master</a:t>
            </a:r>
            <a:endParaRPr lang="en-US" altLang="zh-TW" sz="2400"/>
          </a:p>
        </p:txBody>
      </p:sp>
      <p:sp>
        <p:nvSpPr>
          <p:cNvPr id="11" name="橢圓 10"/>
          <p:cNvSpPr/>
          <p:nvPr/>
        </p:nvSpPr>
        <p:spPr>
          <a:xfrm>
            <a:off x="6196330" y="467995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196330" y="417131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151370" y="4448175"/>
            <a:ext cx="6629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2400"/>
              <a:t>bbq</a:t>
            </a:r>
            <a:endParaRPr lang="en-US" altLang="zh-TW" sz="2400"/>
          </a:p>
        </p:txBody>
      </p:sp>
      <p:sp>
        <p:nvSpPr>
          <p:cNvPr id="15" name="矩形 14"/>
          <p:cNvSpPr/>
          <p:nvPr/>
        </p:nvSpPr>
        <p:spPr>
          <a:xfrm rot="17340000" flipH="1">
            <a:off x="6838950" y="4504690"/>
            <a:ext cx="85090" cy="935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flipH="1">
            <a:off x="7314565" y="5061585"/>
            <a:ext cx="8509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7254240" y="501078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rot="14820000" flipH="1">
            <a:off x="6791325" y="5483860"/>
            <a:ext cx="76200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245350" y="567118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180455" y="6071235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Demo: </a:t>
            </a:r>
            <a:r>
              <a:rPr altLang="en-US"/>
              <a:t>使用 </a:t>
            </a:r>
            <a:r>
              <a:rPr lang="en-US" altLang="zh-TW"/>
              <a:t>Git </a:t>
            </a:r>
            <a:r>
              <a:rPr altLang="en-US"/>
              <a:t>與 </a:t>
            </a:r>
            <a:r>
              <a:rPr lang="en-US" altLang="zh-TW"/>
              <a:t>GitHut</a:t>
            </a:r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5014595"/>
          </a:xfrm>
        </p:spPr>
        <p:txBody>
          <a:bodyPr>
            <a:normAutofit fontScale="80000"/>
          </a:bodyPr>
          <a:p>
            <a:pPr marL="514350" indent="-514350">
              <a:buAutoNum type="arabicPeriod"/>
            </a:pPr>
            <a:r>
              <a:rPr lang="zh-TW" altLang="en-US"/>
              <a:t>檢視與設定 Git 組態</a:t>
            </a:r>
            <a:endParaRPr lang="zh-TW" altLang="en-US"/>
          </a:p>
          <a:p>
            <a:pPr marL="514350" indent="-514350">
              <a:buAutoNum type="arabicPeriod"/>
            </a:pPr>
            <a:r>
              <a:rPr lang="zh-TW" altLang="en-US"/>
              <a:t>建立 Repository (數據庫)</a:t>
            </a:r>
            <a:endParaRPr lang="zh-TW" altLang="en-US"/>
          </a:p>
          <a:p>
            <a:pPr marL="514350" indent="-514350">
              <a:buAutoNum type="arabicPeriod"/>
            </a:pPr>
            <a:r>
              <a:rPr lang="zh-TW" altLang="en-US"/>
              <a:t>建立新的 branch (分支)</a:t>
            </a:r>
            <a:endParaRPr lang="zh-TW" altLang="en-US"/>
          </a:p>
          <a:p>
            <a:pPr marL="514350" indent="-514350">
              <a:buAutoNum type="arabicPeriod"/>
            </a:pPr>
            <a:r>
              <a:rPr lang="zh-TW" altLang="en-US"/>
              <a:t>觀察/比較/合併 branch (分支)</a:t>
            </a:r>
            <a:endParaRPr lang="zh-TW" altLang="en-US"/>
          </a:p>
          <a:p>
            <a:pPr marL="514350" indent="-514350">
              <a:buAutoNum type="arabicPeriod"/>
            </a:pPr>
            <a:r>
              <a:rPr lang="zh-TW" altLang="en-US"/>
              <a:t>版本衝突模擬與因應</a:t>
            </a:r>
            <a:endParaRPr lang="zh-TW" altLang="en-US"/>
          </a:p>
          <a:p>
            <a:pPr marL="514350" indent="-514350">
              <a:buAutoNum type="arabicPeriod"/>
            </a:pPr>
            <a:r>
              <a:rPr lang="zh-TW" altLang="en-US"/>
              <a:t>在 GitHub 建立一個新的 repository (數據庫)</a:t>
            </a:r>
            <a:endParaRPr lang="zh-TW" altLang="en-US"/>
          </a:p>
          <a:p>
            <a:pPr marL="514350" indent="-514350">
              <a:buAutoNum type="arabicPeriod"/>
            </a:pPr>
            <a:r>
              <a:rPr lang="zh-TW" altLang="en-US"/>
              <a:t>複製遠端 GitHub 數據庫到本機端工作環境(近端)</a:t>
            </a:r>
            <a:endParaRPr lang="zh-TW" altLang="en-US"/>
          </a:p>
          <a:p>
            <a:pPr marL="514350" indent="-514350">
              <a:buAutoNum type="arabicPeriod"/>
            </a:pPr>
            <a:r>
              <a:rPr lang="zh-TW" altLang="en-US"/>
              <a:t>新增/修改檔案，上傳回 GitHub</a:t>
            </a:r>
            <a:endParaRPr lang="zh-TW" altLang="en-US"/>
          </a:p>
          <a:p>
            <a:pPr marL="514350" indent="-514350">
              <a:buAutoNum type="arabicPeriod"/>
            </a:pPr>
            <a:r>
              <a:rPr lang="zh-TW" altLang="en-US"/>
              <a:t>提取 GitHub 的內容到本機端工作環境</a:t>
            </a:r>
            <a:endParaRPr lang="zh-TW" altLang="en-US"/>
          </a:p>
          <a:p>
            <a:pPr marL="514350" indent="-514350">
              <a:buAutoNum type="arabicPeriod"/>
            </a:pPr>
            <a:r>
              <a:rPr lang="zh-TW" altLang="en-US"/>
              <a:t>解決遠端與近端版本衝突問題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Git </a:t>
            </a:r>
            <a:r>
              <a:rPr altLang="en-US"/>
              <a:t>狀況與討論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5024120"/>
          </a:xfrm>
        </p:spPr>
        <p:txBody>
          <a:bodyPr/>
          <a:p>
            <a:r>
              <a:rPr altLang="en-US" sz="2800">
                <a:sym typeface="+mn-ea"/>
              </a:rPr>
              <a:t>有些檔案不想加進 </a:t>
            </a:r>
            <a:r>
              <a:rPr lang="en-US" altLang="zh-TW" sz="2800">
                <a:sym typeface="+mn-ea"/>
              </a:rPr>
              <a:t>git </a:t>
            </a:r>
            <a:r>
              <a:rPr altLang="en-US" sz="2800">
                <a:sym typeface="+mn-ea"/>
              </a:rPr>
              <a:t>列管，該怎麼做</a:t>
            </a:r>
            <a:r>
              <a:rPr lang="en-US" altLang="zh-TW" sz="2800">
                <a:sym typeface="+mn-ea"/>
              </a:rPr>
              <a:t>?</a:t>
            </a:r>
            <a:endParaRPr lang="en-US" altLang="zh-TW" sz="2800">
              <a:sym typeface="+mn-ea"/>
            </a:endParaRPr>
          </a:p>
          <a:p>
            <a:r>
              <a:rPr sz="2800"/>
              <a:t>經常在 Merge 時發生衝突，怎麼辦?</a:t>
            </a:r>
            <a:endParaRPr sz="2800"/>
          </a:p>
          <a:p>
            <a:r>
              <a:rPr sz="2800"/>
              <a:t>不小心用 git reset --hard 指令把檔案刪掉了，有機會救得回來嗎？</a:t>
            </a:r>
            <a:endParaRPr sz="2800"/>
          </a:p>
          <a:p>
            <a:r>
              <a:rPr sz="2800"/>
              <a:t>想要知道某個檔案某行程式碼是誰寫的？</a:t>
            </a:r>
            <a:endParaRPr sz="2800"/>
          </a:p>
          <a:p>
            <a:r>
              <a:rPr lang="en-US" altLang="zh-TW" sz="2800">
                <a:sym typeface="+mn-ea"/>
              </a:rPr>
              <a:t>空的目錄</a:t>
            </a:r>
            <a:r>
              <a:rPr altLang="en-US" sz="2800">
                <a:sym typeface="+mn-ea"/>
              </a:rPr>
              <a:t>不會被</a:t>
            </a:r>
            <a:r>
              <a:rPr lang="en-US" altLang="zh-TW" sz="2800">
                <a:sym typeface="+mn-ea"/>
              </a:rPr>
              <a:t>加</a:t>
            </a:r>
            <a:r>
              <a:rPr altLang="en-US" sz="2800">
                <a:sym typeface="+mn-ea"/>
              </a:rPr>
              <a:t>進</a:t>
            </a:r>
            <a:r>
              <a:rPr lang="en-US" altLang="zh-TW" sz="2800">
                <a:sym typeface="+mn-ea"/>
              </a:rPr>
              <a:t> Git</a:t>
            </a:r>
            <a:r>
              <a:rPr altLang="en-US" sz="2800">
                <a:sym typeface="+mn-ea"/>
              </a:rPr>
              <a:t>，怎麼樣才能加進 </a:t>
            </a:r>
            <a:r>
              <a:rPr lang="en-US" altLang="zh-TW" sz="2800">
                <a:sym typeface="+mn-ea"/>
              </a:rPr>
              <a:t>git ?</a:t>
            </a:r>
            <a:endParaRPr lang="en-US" altLang="zh-TW" sz="2800">
              <a:sym typeface="+mn-ea"/>
            </a:endParaRPr>
          </a:p>
          <a:p>
            <a:r>
              <a:rPr altLang="en-US" sz="2800">
                <a:sym typeface="+mn-ea"/>
              </a:rPr>
              <a:t>已經合併過的分支，該留還是該刪</a:t>
            </a:r>
            <a:r>
              <a:rPr lang="en-US" altLang="zh-TW" sz="2800">
                <a:sym typeface="+mn-ea"/>
              </a:rPr>
              <a:t>?</a:t>
            </a:r>
            <a:endParaRPr lang="en-US" altLang="zh-TW" sz="2800">
              <a:sym typeface="+mn-ea"/>
            </a:endParaRPr>
          </a:p>
          <a:p>
            <a:r>
              <a:rPr sz="2800"/>
              <a:t>以 </a:t>
            </a:r>
            <a:r>
              <a:rPr lang="en-US" altLang="zh-TW" sz="2800"/>
              <a:t>git </a:t>
            </a:r>
            <a:r>
              <a:rPr altLang="en-US" sz="2800"/>
              <a:t>管理專案原始碼，</a:t>
            </a:r>
            <a:r>
              <a:rPr sz="2800">
                <a:sym typeface="+mn-ea"/>
              </a:rPr>
              <a:t>專家</a:t>
            </a:r>
            <a:r>
              <a:rPr sz="2800"/>
              <a:t>有建議最佳作法嗎?</a:t>
            </a:r>
            <a:endParaRPr sz="2800"/>
          </a:p>
          <a:p>
            <a:endParaRPr lang="en-US" altLang="zh-TW" sz="2400"/>
          </a:p>
        </p:txBody>
      </p:sp>
    </p:spTree>
  </p:cSld>
  <p:clrMapOvr>
    <a:masterClrMapping/>
  </p:clrMapOvr>
  <p:transition spd="slow">
    <p:wipe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Git </a:t>
            </a:r>
            <a:r>
              <a:rPr altLang="en-US"/>
              <a:t>狀況與討論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5024120"/>
          </a:xfrm>
        </p:spPr>
        <p:txBody>
          <a:bodyPr/>
          <a:p>
            <a:r>
              <a:rPr lang="zh-TW" altLang="en-US" sz="2800"/>
              <a:t>有些檔案不想加進 </a:t>
            </a:r>
            <a:r>
              <a:rPr lang="en-US" altLang="zh-TW" sz="2800"/>
              <a:t>git </a:t>
            </a:r>
            <a:r>
              <a:rPr altLang="en-US" sz="2800"/>
              <a:t>列管，例如</a:t>
            </a:r>
            <a:endParaRPr altLang="en-US" sz="2800"/>
          </a:p>
          <a:p>
            <a:pPr lvl="1"/>
            <a:r>
              <a:rPr altLang="en-US" sz="2400"/>
              <a:t>機密</a:t>
            </a:r>
            <a:endParaRPr altLang="en-US" sz="2400"/>
          </a:p>
          <a:p>
            <a:pPr lvl="1"/>
            <a:r>
              <a:rPr altLang="en-US" sz="2400"/>
              <a:t>暫時性檔案</a:t>
            </a:r>
            <a:endParaRPr altLang="en-US" sz="2400"/>
          </a:p>
          <a:p>
            <a:pPr lvl="0"/>
            <a:r>
              <a:rPr altLang="en-US" sz="2800"/>
              <a:t>製作 .gitignore</a:t>
            </a:r>
            <a:endParaRPr altLang="en-US" sz="2800"/>
          </a:p>
          <a:p>
            <a:pPr lvl="1"/>
            <a:r>
              <a:rPr altLang="en-US" sz="2400"/>
              <a:t>檔案名稱 .gitignore</a:t>
            </a:r>
            <a:endParaRPr altLang="en-US" sz="2400"/>
          </a:p>
          <a:p>
            <a:pPr lvl="1"/>
            <a:r>
              <a:rPr altLang="en-US" sz="2400"/>
              <a:t>內容</a:t>
            </a:r>
            <a:r>
              <a:rPr lang="en-US" altLang="zh-TW" sz="2400"/>
              <a:t>:</a:t>
            </a:r>
            <a:br>
              <a:rPr lang="en-US" altLang="zh-TW" sz="2400"/>
            </a:br>
            <a:r>
              <a:rPr lang="en-US" altLang="zh-TW" sz="2400"/>
              <a:t>passsword.txt</a:t>
            </a:r>
            <a:br>
              <a:rPr lang="en-US" altLang="zh-TW" sz="2400"/>
            </a:br>
            <a:r>
              <a:rPr lang="en-US" altLang="zh-TW" sz="2400"/>
              <a:t>*.env</a:t>
            </a:r>
            <a:br>
              <a:rPr lang="en-US" altLang="zh-TW" sz="2400"/>
            </a:br>
            <a:r>
              <a:rPr lang="en-US" altLang="zh-TW" sz="2400"/>
              <a:t>*.tmp</a:t>
            </a:r>
            <a:endParaRPr lang="en-US" altLang="zh-TW" sz="2400"/>
          </a:p>
        </p:txBody>
      </p:sp>
    </p:spTree>
  </p:cSld>
  <p:clrMapOvr>
    <a:masterClrMapping/>
  </p:clrMapOvr>
  <p:transition spd="slow"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Git </a:t>
            </a:r>
            <a:r>
              <a:rPr altLang="en-US"/>
              <a:t>狀況與討論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5024120"/>
          </a:xfrm>
        </p:spPr>
        <p:txBody>
          <a:bodyPr/>
          <a:p>
            <a:pPr lvl="0"/>
            <a:r>
              <a:rPr sz="2800">
                <a:sym typeface="+mn-ea"/>
              </a:rPr>
              <a:t>不小心用 git reset --hard 指令把檔案刪掉了，有機會救得回來嗎？</a:t>
            </a:r>
            <a:endParaRPr sz="2800">
              <a:sym typeface="+mn-ea"/>
            </a:endParaRPr>
          </a:p>
          <a:p>
            <a:pPr lvl="0"/>
            <a:r>
              <a:rPr altLang="en-US" sz="2800"/>
              <a:t>作法</a:t>
            </a:r>
            <a:endParaRPr altLang="en-US" sz="2800"/>
          </a:p>
          <a:p>
            <a:pPr marL="914400" lvl="1" indent="-457200">
              <a:buAutoNum type="arabicPeriod"/>
            </a:pPr>
            <a:r>
              <a:rPr altLang="en-US" sz="2400"/>
              <a:t>git reflog 查閱一下歷史記錄</a:t>
            </a:r>
            <a:endParaRPr altLang="en-US" sz="2400"/>
          </a:p>
          <a:p>
            <a:pPr marL="914400" lvl="1" indent="-457200">
              <a:buAutoNum type="arabicPeriod"/>
            </a:pPr>
            <a:r>
              <a:rPr sz="2400">
                <a:sym typeface="+mn-ea"/>
              </a:rPr>
              <a:t>git reset 雜湊編號 --hard </a:t>
            </a:r>
            <a:endParaRPr lang="en-US" altLang="zh-TW" sz="2400"/>
          </a:p>
        </p:txBody>
      </p:sp>
    </p:spTree>
  </p:cSld>
  <p:clrMapOvr>
    <a:masterClrMapping/>
  </p:clrMapOvr>
  <p:transition spd="slow"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Git </a:t>
            </a:r>
            <a:r>
              <a:rPr altLang="en-US"/>
              <a:t>狀況與討論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5024120"/>
          </a:xfrm>
        </p:spPr>
        <p:txBody>
          <a:bodyPr/>
          <a:p>
            <a:pPr lvl="0"/>
            <a:r>
              <a:rPr sz="2800">
                <a:sym typeface="+mn-ea"/>
              </a:rPr>
              <a:t>想要知道某個檔案某行程式碼是誰寫的？</a:t>
            </a:r>
            <a:endParaRPr sz="2800">
              <a:sym typeface="+mn-ea"/>
            </a:endParaRPr>
          </a:p>
          <a:p>
            <a:pPr lvl="0"/>
            <a:r>
              <a:rPr altLang="en-US" sz="2800"/>
              <a:t>作法</a:t>
            </a:r>
            <a:r>
              <a:rPr lang="en-US" altLang="zh-TW" sz="2800"/>
              <a:t>: git blame 檔案名稱</a:t>
            </a:r>
            <a:endParaRPr lang="en-US" altLang="zh-TW" sz="2800"/>
          </a:p>
          <a:p>
            <a:pPr lvl="0"/>
            <a:endParaRPr lang="en-US" altLang="zh-TW" sz="2400"/>
          </a:p>
          <a:p>
            <a:pPr lvl="0"/>
            <a:r>
              <a:rPr lang="en-US" altLang="zh-TW" sz="2800"/>
              <a:t>空的目錄</a:t>
            </a:r>
            <a:r>
              <a:rPr altLang="en-US" sz="2800"/>
              <a:t>不會被</a:t>
            </a:r>
            <a:r>
              <a:rPr lang="en-US" altLang="zh-TW" sz="2800"/>
              <a:t>加</a:t>
            </a:r>
            <a:r>
              <a:rPr altLang="en-US" sz="2800"/>
              <a:t>進</a:t>
            </a:r>
            <a:r>
              <a:rPr lang="en-US" altLang="zh-TW" sz="2800"/>
              <a:t> Git</a:t>
            </a:r>
            <a:r>
              <a:rPr altLang="en-US" sz="2800"/>
              <a:t>，怎麼樣才能加進 </a:t>
            </a:r>
            <a:r>
              <a:rPr lang="en-US" altLang="zh-TW" sz="2800"/>
              <a:t>git ?</a:t>
            </a:r>
            <a:endParaRPr lang="en-US" altLang="zh-TW" sz="2800"/>
          </a:p>
          <a:p>
            <a:pPr lvl="0"/>
            <a:r>
              <a:rPr altLang="en-US" sz="2800"/>
              <a:t>作法</a:t>
            </a:r>
            <a:r>
              <a:rPr lang="en-US" altLang="zh-TW" sz="2800"/>
              <a:t>: </a:t>
            </a:r>
            <a:r>
              <a:rPr altLang="en-US" sz="2800"/>
              <a:t>在資料夾隨意建個小檔案</a:t>
            </a:r>
            <a:endParaRPr altLang="en-US" sz="2800"/>
          </a:p>
          <a:p>
            <a:pPr lvl="0"/>
            <a:endParaRPr altLang="en-US" sz="2800"/>
          </a:p>
          <a:p>
            <a:pPr lvl="0"/>
            <a:r>
              <a:rPr altLang="en-US" sz="2800">
                <a:sym typeface="+mn-ea"/>
              </a:rPr>
              <a:t>已經合併過的分支，該留還是該刪</a:t>
            </a:r>
            <a:r>
              <a:rPr lang="en-US" altLang="zh-TW" sz="2800">
                <a:sym typeface="+mn-ea"/>
              </a:rPr>
              <a:t>?</a:t>
            </a:r>
            <a:endParaRPr lang="en-US" altLang="en-US" sz="2800">
              <a:sym typeface="+mn-ea"/>
            </a:endParaRPr>
          </a:p>
          <a:p>
            <a:pPr lvl="0"/>
            <a:r>
              <a:rPr altLang="en-US" sz="2800"/>
              <a:t>作法</a:t>
            </a:r>
            <a:r>
              <a:rPr lang="en-US" altLang="zh-TW" sz="2800"/>
              <a:t>: </a:t>
            </a:r>
            <a:r>
              <a:rPr altLang="en-US" sz="2800"/>
              <a:t>討論。</a:t>
            </a:r>
            <a:endParaRPr altLang="en-US" sz="2800"/>
          </a:p>
          <a:p>
            <a:pPr lvl="0"/>
            <a:endParaRPr lang="en-US" altLang="zh-TW" sz="2800"/>
          </a:p>
        </p:txBody>
      </p:sp>
    </p:spTree>
  </p:cSld>
  <p:clrMapOvr>
    <a:masterClrMapping/>
  </p:clrMapOvr>
  <p:transition spd="slow"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Git </a:t>
            </a:r>
            <a:r>
              <a:rPr altLang="en-US"/>
              <a:t>狀況與討論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5024120"/>
          </a:xfrm>
        </p:spPr>
        <p:txBody>
          <a:bodyPr/>
          <a:p>
            <a:pPr lvl="0"/>
            <a:r>
              <a:rPr sz="2800">
                <a:sym typeface="+mn-ea"/>
              </a:rPr>
              <a:t>以 </a:t>
            </a:r>
            <a:r>
              <a:rPr lang="en-US" altLang="zh-TW" sz="2800">
                <a:sym typeface="+mn-ea"/>
              </a:rPr>
              <a:t>git </a:t>
            </a:r>
            <a:r>
              <a:rPr altLang="en-US" sz="2800">
                <a:sym typeface="+mn-ea"/>
              </a:rPr>
              <a:t>管理專案原始碼，</a:t>
            </a:r>
            <a:r>
              <a:rPr sz="2800">
                <a:sym typeface="+mn-ea"/>
              </a:rPr>
              <a:t>專家有建議最佳作法嗎?</a:t>
            </a:r>
            <a:endParaRPr sz="2800">
              <a:sym typeface="+mn-ea"/>
            </a:endParaRPr>
          </a:p>
          <a:p>
            <a:pPr lvl="0"/>
            <a:endParaRPr lang="en-US" altLang="zh-TW" sz="2800"/>
          </a:p>
          <a:p>
            <a:pPr lvl="0"/>
            <a:r>
              <a:rPr altLang="en-US" sz="2800"/>
              <a:t>請</a:t>
            </a:r>
            <a:r>
              <a:rPr lang="en-US" altLang="zh-TW" sz="2800"/>
              <a:t>Google </a:t>
            </a:r>
            <a:r>
              <a:rPr altLang="en-US" sz="2800"/>
              <a:t>一下</a:t>
            </a:r>
            <a:r>
              <a:rPr lang="en-US" altLang="zh-TW" sz="2800"/>
              <a:t>: git flow</a:t>
            </a:r>
            <a:endParaRPr lang="en-US" altLang="zh-TW" sz="2800"/>
          </a:p>
          <a:p>
            <a:pPr lvl="0"/>
            <a:r>
              <a:rPr altLang="en-US" sz="2800"/>
              <a:t>建議閱讀這篇</a:t>
            </a:r>
            <a:br>
              <a:rPr altLang="en-US" sz="2800"/>
            </a:br>
            <a:r>
              <a:rPr lang="en-US" altLang="zh-TW" sz="2400">
                <a:hlinkClick r:id="rId1" action="ppaction://hlinkfile"/>
              </a:rPr>
              <a:t>https://gitbook.tw/chapters/gitflow/why-need-git-flow</a:t>
            </a:r>
            <a:endParaRPr lang="en-US" altLang="zh-TW" sz="2400"/>
          </a:p>
          <a:p>
            <a:pPr lvl="0"/>
            <a:r>
              <a:rPr altLang="en-US" sz="2800"/>
              <a:t>讓我們來討論一下</a:t>
            </a:r>
            <a:endParaRPr altLang="en-US" sz="2800"/>
          </a:p>
        </p:txBody>
      </p:sp>
    </p:spTree>
  </p:cSld>
  <p:clrMapOvr>
    <a:masterClrMapping/>
  </p:clrMapOvr>
  <p:transition spd="slow">
    <p:wipe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1350" name="手繪多邊形 311349"/>
          <p:cNvSpPr/>
          <p:nvPr/>
        </p:nvSpPr>
        <p:spPr>
          <a:xfrm rot="17283628">
            <a:off x="4747260" y="2213610"/>
            <a:ext cx="1177925" cy="107188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11463 h 21600"/>
            </a:gdLst>
            <a:ahLst/>
            <a:cxnLst>
              <a:cxn ang="270">
                <a:pos x="10800" y="0"/>
              </a:cxn>
              <a:cxn ang="180">
                <a:pos x="2069" y="11337"/>
              </a:cxn>
              <a:cxn ang="270">
                <a:pos x="10800" y="4106"/>
              </a:cxn>
              <a:cxn ang="0">
                <a:pos x="19530" y="11337"/>
              </a:cxn>
            </a:cxnLst>
            <a:rect l="txL" t="txT" r="txR" b="txB"/>
            <a:pathLst>
              <a:path w="21600" h="21600">
                <a:moveTo>
                  <a:pt x="4118" y="11210"/>
                </a:moveTo>
                <a:arcTo wR="6694" hR="6694" stAng="10588814" swAng="11222371"/>
                <a:lnTo>
                  <a:pt x="21579" y="11463"/>
                </a:lnTo>
                <a:arcTo wR="10800" hR="10800" stAng="211186" swAng="-11222371"/>
                <a:close/>
              </a:path>
            </a:pathLst>
          </a:custGeom>
          <a:gradFill rotWithShape="1">
            <a:gsLst>
              <a:gs pos="0">
                <a:srgbClr val="FF0000">
                  <a:alpha val="89999"/>
                </a:srgbClr>
              </a:gs>
              <a:gs pos="100000">
                <a:srgbClr val="FF0000">
                  <a:gamma/>
                  <a:tint val="12549"/>
                  <a:invGamma/>
                </a:srgbClr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25" name="圓角矩形 311324"/>
          <p:cNvSpPr/>
          <p:nvPr/>
        </p:nvSpPr>
        <p:spPr>
          <a:xfrm>
            <a:off x="2736215" y="2073910"/>
            <a:ext cx="1701800" cy="405332"/>
          </a:xfrm>
          <a:prstGeom prst="roundRect">
            <a:avLst>
              <a:gd name="adj" fmla="val 16667"/>
            </a:avLst>
          </a:prstGeom>
          <a:solidFill>
            <a:srgbClr val="FFFFFF">
              <a:alpha val="39999"/>
            </a:srgbClr>
          </a:solidFill>
          <a:ln w="9525">
            <a:noFill/>
          </a:ln>
        </p:spPr>
        <p:txBody>
          <a:bodyPr lIns="45720" rIns="45720">
            <a:spAutoFit/>
          </a:bodyPr>
          <a:p>
            <a:pPr lvl="0" algn="ctr" eaLnBrk="0" hangingPunct="0">
              <a:buClr>
                <a:schemeClr val="bg1"/>
              </a:buClr>
            </a:pPr>
            <a:r>
              <a:rPr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風險描述</a:t>
            </a:r>
            <a:endParaRPr lang="en-US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11310" name="內容版面配置區 311309" descr="Database01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831215" y="4061460"/>
            <a:ext cx="1524000" cy="1231900"/>
          </a:xfrm>
        </p:spPr>
      </p:pic>
      <p:sp>
        <p:nvSpPr>
          <p:cNvPr id="311315" name="圓角矩形 311314"/>
          <p:cNvSpPr/>
          <p:nvPr/>
        </p:nvSpPr>
        <p:spPr>
          <a:xfrm>
            <a:off x="678815" y="4218305"/>
            <a:ext cx="1752600" cy="371554"/>
          </a:xfrm>
          <a:prstGeom prst="roundRect">
            <a:avLst>
              <a:gd name="adj" fmla="val 16667"/>
            </a:avLst>
          </a:prstGeom>
          <a:solidFill>
            <a:srgbClr val="FFFFFF">
              <a:alpha val="39999"/>
            </a:srgbClr>
          </a:solidFill>
          <a:ln w="9525">
            <a:noFill/>
          </a:ln>
        </p:spPr>
        <p:txBody>
          <a:bodyPr lIns="45720" rIns="45720">
            <a:spAutoFit/>
          </a:bodyPr>
          <a:p>
            <a:pPr lvl="0" algn="ctr" eaLnBrk="0" hangingPunct="0">
              <a:buClr>
                <a:schemeClr val="bg1"/>
              </a:buClr>
            </a:pPr>
            <a:r>
              <a:rPr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知識庫</a:t>
            </a:r>
            <a:endParaRPr altLang="en-US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16" name="手繪多邊形 311315"/>
          <p:cNvSpPr/>
          <p:nvPr/>
        </p:nvSpPr>
        <p:spPr>
          <a:xfrm>
            <a:off x="1364615" y="3294380"/>
            <a:ext cx="395605" cy="749300"/>
          </a:xfrm>
          <a:custGeom>
            <a:avLst/>
            <a:gdLst/>
            <a:ahLst/>
            <a:cxnLst/>
            <a:pathLst>
              <a:path w="249" h="472">
                <a:moveTo>
                  <a:pt x="66" y="172"/>
                </a:moveTo>
                <a:lnTo>
                  <a:pt x="0" y="172"/>
                </a:lnTo>
                <a:lnTo>
                  <a:pt x="119" y="0"/>
                </a:lnTo>
                <a:lnTo>
                  <a:pt x="249" y="172"/>
                </a:lnTo>
                <a:lnTo>
                  <a:pt x="183" y="172"/>
                </a:lnTo>
                <a:lnTo>
                  <a:pt x="116" y="472"/>
                </a:lnTo>
                <a:lnTo>
                  <a:pt x="66" y="172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1324" name="群組 311323"/>
          <p:cNvGrpSpPr/>
          <p:nvPr/>
        </p:nvGrpSpPr>
        <p:grpSpPr>
          <a:xfrm rot="0">
            <a:off x="983615" y="2075180"/>
            <a:ext cx="1905000" cy="1227455"/>
            <a:chOff x="720" y="1956"/>
            <a:chExt cx="1360" cy="876"/>
          </a:xfrm>
        </p:grpSpPr>
        <p:sp>
          <p:nvSpPr>
            <p:cNvPr id="311322" name="橢圓 311321"/>
            <p:cNvSpPr/>
            <p:nvPr/>
          </p:nvSpPr>
          <p:spPr>
            <a:xfrm>
              <a:off x="864" y="2160"/>
              <a:ext cx="576" cy="52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EEFD7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 wrap="none" anchor="ctr"/>
            <a:p>
              <a:pPr lvl="0" algn="ctr" eaLnBrk="0" hangingPunct="0">
                <a:buClr>
                  <a:schemeClr val="bg1"/>
                </a:buClr>
              </a:pPr>
              <a:r>
                <a:rPr altLang="en-US" sz="16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識别</a:t>
              </a:r>
              <a:endParaRPr lang="en-US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11323" name="群組 311322"/>
            <p:cNvGrpSpPr/>
            <p:nvPr/>
          </p:nvGrpSpPr>
          <p:grpSpPr>
            <a:xfrm>
              <a:off x="720" y="1956"/>
              <a:ext cx="1360" cy="876"/>
              <a:chOff x="720" y="1956"/>
              <a:chExt cx="1360" cy="876"/>
            </a:xfrm>
          </p:grpSpPr>
          <p:sp>
            <p:nvSpPr>
              <p:cNvPr id="311320" name="手繪多邊形 311319"/>
              <p:cNvSpPr/>
              <p:nvPr/>
            </p:nvSpPr>
            <p:spPr>
              <a:xfrm rot="10800000">
                <a:off x="720" y="2022"/>
                <a:ext cx="864" cy="81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595 h 21600"/>
                </a:gdLst>
                <a:ahLst/>
                <a:cxnLst>
                  <a:cxn ang="270">
                    <a:pos x="10800" y="0"/>
                  </a:cxn>
                  <a:cxn ang="90">
                    <a:pos x="10547" y="19730"/>
                  </a:cxn>
                  <a:cxn ang="270">
                    <a:pos x="10800" y="3732"/>
                  </a:cxn>
                  <a:cxn ang="90">
                    <a:pos x="11052" y="19730"/>
                  </a:cxn>
                </a:cxnLst>
                <a:rect l="txL" t="txT" r="txR" b="txB"/>
                <a:pathLst>
                  <a:path w="21600" h="21600">
                    <a:moveTo>
                      <a:pt x="10600" y="17865"/>
                    </a:moveTo>
                    <a:arcTo wR="7068" hR="7068" stAng="5497278" swAng="21405445"/>
                    <a:lnTo>
                      <a:pt x="11105" y="21595"/>
                    </a:lnTo>
                    <a:arcTo wR="10800" hR="10800" stAng="5302722" swAng="-21405445"/>
                    <a:close/>
                  </a:path>
                </a:pathLst>
              </a:custGeom>
              <a:gradFill rotWithShape="1">
                <a:gsLst>
                  <a:gs pos="0">
                    <a:srgbClr val="FF0000">
                      <a:gamma/>
                      <a:tint val="42353"/>
                      <a:invGamma/>
                      <a:alpha val="89999"/>
                    </a:srgbClr>
                  </a:gs>
                  <a:gs pos="100000">
                    <a:srgbClr val="FF0000"/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1321" name="向右箭號 311320"/>
              <p:cNvSpPr/>
              <p:nvPr/>
            </p:nvSpPr>
            <p:spPr>
              <a:xfrm>
                <a:off x="1108" y="1956"/>
                <a:ext cx="972" cy="272"/>
              </a:xfrm>
              <a:prstGeom prst="rightArrow">
                <a:avLst>
                  <a:gd name="adj1" fmla="val 50000"/>
                  <a:gd name="adj2" fmla="val 89338"/>
                </a:avLst>
              </a:prstGeom>
              <a:solidFill>
                <a:srgbClr val="FF0000">
                  <a:alpha val="75000"/>
                </a:srgbClr>
              </a:solidFill>
              <a:ln w="9525">
                <a:noFill/>
              </a:ln>
            </p:spPr>
            <p:txBody>
              <a:bodyPr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11348" name="手繪多邊形 311347"/>
          <p:cNvSpPr/>
          <p:nvPr/>
        </p:nvSpPr>
        <p:spPr>
          <a:xfrm rot="13176368">
            <a:off x="1944370" y="3281680"/>
            <a:ext cx="1371600" cy="127952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180">
                <a:pos x="140" y="9066"/>
              </a:cxn>
              <a:cxn ang="180">
                <a:pos x="3246" y="15349"/>
              </a:cxn>
              <a:cxn ang="180">
                <a:pos x="4053" y="9703"/>
              </a:cxn>
              <a:cxn ang="270">
                <a:pos x="2038" y="529"/>
              </a:cxn>
              <a:cxn ang="270">
                <a:pos x="8639" y="1052"/>
              </a:cxn>
              <a:cxn ang="270">
                <a:pos x="8116" y="7654"/>
              </a:cxn>
            </a:cxnLst>
            <a:rect l="txL" t="txT" r="txR" b="txB"/>
            <a:pathLst>
              <a:path w="21600" h="21600">
                <a:moveTo>
                  <a:pt x="6364" y="5600"/>
                </a:moveTo>
                <a:arcTo wR="6835" hR="6835" stAng="-7828004" swAng="-4835718"/>
                <a:lnTo>
                  <a:pt x="1548" y="16372"/>
                </a:lnTo>
                <a:arcTo wR="10800" hR="10800" stAng="8936277" swAng="4835718"/>
                <a:lnTo>
                  <a:pt x="2038" y="529"/>
                </a:lnTo>
                <a:lnTo>
                  <a:pt x="8639" y="1052"/>
                </a:lnTo>
                <a:lnTo>
                  <a:pt x="8116" y="7654"/>
                </a:lnTo>
                <a:lnTo>
                  <a:pt x="6364" y="5600"/>
                </a:lnTo>
                <a:close/>
              </a:path>
            </a:pathLst>
          </a:custGeom>
          <a:gradFill rotWithShape="1">
            <a:gsLst>
              <a:gs pos="0">
                <a:srgbClr val="FF0000">
                  <a:alpha val="89999"/>
                </a:srgbClr>
              </a:gs>
              <a:gs pos="100000">
                <a:srgbClr val="FF0000">
                  <a:gamma/>
                  <a:tint val="22353"/>
                  <a:invGamma/>
                </a:srgbClr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38" name="橢圓 311337"/>
          <p:cNvSpPr/>
          <p:nvPr/>
        </p:nvSpPr>
        <p:spPr>
          <a:xfrm>
            <a:off x="2812415" y="3845560"/>
            <a:ext cx="1676400" cy="6096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EEFD7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DADAD"/>
            </a:outerShdw>
          </a:effectLst>
        </p:spPr>
        <p:txBody>
          <a:bodyPr anchor="ctr"/>
          <a:p>
            <a:pPr lvl="0" algn="ctr" eaLnBrk="0" hangingPunct="0">
              <a:lnSpc>
                <a:spcPct val="80000"/>
              </a:lnSpc>
              <a:buClr>
                <a:schemeClr val="bg1"/>
              </a:buClr>
            </a:pPr>
            <a:r>
              <a:rPr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br>
              <a:rPr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教訓</a:t>
            </a:r>
            <a:endParaRPr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47" name="手繪多邊形 311346"/>
          <p:cNvSpPr/>
          <p:nvPr/>
        </p:nvSpPr>
        <p:spPr>
          <a:xfrm rot="12529906">
            <a:off x="3345815" y="2794635"/>
            <a:ext cx="1371600" cy="127952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180">
                <a:pos x="328" y="8156"/>
              </a:cxn>
              <a:cxn ang="180">
                <a:pos x="2579" y="13988"/>
              </a:cxn>
              <a:cxn ang="180">
                <a:pos x="4172" y="9126"/>
              </a:cxn>
              <a:cxn ang="270">
                <a:pos x="2038" y="529"/>
              </a:cxn>
              <a:cxn ang="270">
                <a:pos x="8639" y="1052"/>
              </a:cxn>
              <a:cxn ang="270">
                <a:pos x="8116" y="7654"/>
              </a:cxn>
            </a:cxnLst>
            <a:rect l="txL" t="txT" r="txR" b="txB"/>
            <a:pathLst>
              <a:path w="21600" h="21600">
                <a:moveTo>
                  <a:pt x="6364" y="5600"/>
                </a:moveTo>
                <a:arcTo wR="6835" hR="6835" stAng="-7828004" swAng="-4243759"/>
                <a:lnTo>
                  <a:pt x="730" y="14704"/>
                </a:lnTo>
                <a:arcTo wR="10800" hR="10800" stAng="9528236" swAng="4243759"/>
                <a:lnTo>
                  <a:pt x="2038" y="529"/>
                </a:lnTo>
                <a:lnTo>
                  <a:pt x="8639" y="1052"/>
                </a:lnTo>
                <a:lnTo>
                  <a:pt x="8116" y="7654"/>
                </a:lnTo>
                <a:lnTo>
                  <a:pt x="6364" y="5600"/>
                </a:lnTo>
                <a:close/>
              </a:path>
            </a:pathLst>
          </a:custGeom>
          <a:gradFill rotWithShape="1">
            <a:gsLst>
              <a:gs pos="0">
                <a:srgbClr val="FF0000">
                  <a:alpha val="89999"/>
                </a:srgbClr>
              </a:gs>
              <a:gs pos="100000">
                <a:srgbClr val="FF0000">
                  <a:gamma/>
                  <a:tint val="22353"/>
                  <a:invGamma/>
                </a:srgbClr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34" name="橢圓 311333"/>
          <p:cNvSpPr/>
          <p:nvPr/>
        </p:nvSpPr>
        <p:spPr>
          <a:xfrm>
            <a:off x="4031615" y="3007360"/>
            <a:ext cx="1676400" cy="6096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EEFD7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DADAD"/>
            </a:outerShdw>
          </a:effectLst>
        </p:spPr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損害控管</a:t>
            </a:r>
            <a:endParaRPr lang="en-US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46" name="手繪多邊形 311345"/>
          <p:cNvSpPr/>
          <p:nvPr/>
        </p:nvSpPr>
        <p:spPr>
          <a:xfrm rot="18305606">
            <a:off x="5052060" y="3053080"/>
            <a:ext cx="1371600" cy="127952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180">
                <a:pos x="140" y="9066"/>
              </a:cxn>
              <a:cxn ang="180">
                <a:pos x="3246" y="15349"/>
              </a:cxn>
              <a:cxn ang="180">
                <a:pos x="4053" y="9703"/>
              </a:cxn>
              <a:cxn ang="270">
                <a:pos x="2038" y="529"/>
              </a:cxn>
              <a:cxn ang="270">
                <a:pos x="8639" y="1052"/>
              </a:cxn>
              <a:cxn ang="270">
                <a:pos x="8116" y="7654"/>
              </a:cxn>
            </a:cxnLst>
            <a:rect l="txL" t="txT" r="txR" b="txB"/>
            <a:pathLst>
              <a:path w="21600" h="21600">
                <a:moveTo>
                  <a:pt x="6364" y="5600"/>
                </a:moveTo>
                <a:arcTo wR="6835" hR="6835" stAng="-7828004" swAng="-4835718"/>
                <a:lnTo>
                  <a:pt x="1548" y="16372"/>
                </a:lnTo>
                <a:arcTo wR="10800" hR="10800" stAng="8936277" swAng="4835718"/>
                <a:lnTo>
                  <a:pt x="2038" y="529"/>
                </a:lnTo>
                <a:lnTo>
                  <a:pt x="8639" y="1052"/>
                </a:lnTo>
                <a:lnTo>
                  <a:pt x="8116" y="7654"/>
                </a:lnTo>
                <a:lnTo>
                  <a:pt x="6364" y="5600"/>
                </a:lnTo>
                <a:close/>
              </a:path>
            </a:pathLst>
          </a:custGeom>
          <a:gradFill rotWithShape="1">
            <a:gsLst>
              <a:gs pos="0">
                <a:srgbClr val="FF0000">
                  <a:alpha val="89999"/>
                </a:srgbClr>
              </a:gs>
              <a:gs pos="100000">
                <a:srgbClr val="FF0000">
                  <a:gamma/>
                  <a:tint val="22353"/>
                  <a:invGamma/>
                </a:srgbClr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37" name="橢圓 311336"/>
          <p:cNvSpPr/>
          <p:nvPr/>
        </p:nvSpPr>
        <p:spPr>
          <a:xfrm>
            <a:off x="5631815" y="3921760"/>
            <a:ext cx="1676400" cy="6096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EEFD7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DADAD"/>
            </a:outerShdw>
          </a:effectLst>
        </p:spPr>
        <p:txBody>
          <a:bodyPr anchor="ctr"/>
          <a:p>
            <a:pPr lvl="0" algn="ctr" eaLnBrk="0" hangingPunct="0">
              <a:lnSpc>
                <a:spcPct val="80000"/>
              </a:lnSpc>
              <a:buClr>
                <a:schemeClr val="bg1"/>
              </a:buClr>
            </a:pPr>
            <a:r>
              <a:rPr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追蹤</a:t>
            </a:r>
            <a:endParaRPr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eaLnBrk="0" hangingPunct="0">
              <a:lnSpc>
                <a:spcPct val="80000"/>
              </a:lnSpc>
              <a:buClr>
                <a:schemeClr val="bg1"/>
              </a:buClr>
            </a:pPr>
            <a:r>
              <a:rPr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提報</a:t>
            </a:r>
            <a:endParaRPr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44" name="手繪多邊形 311343"/>
          <p:cNvSpPr/>
          <p:nvPr/>
        </p:nvSpPr>
        <p:spPr>
          <a:xfrm rot="12871063">
            <a:off x="6622415" y="2976880"/>
            <a:ext cx="1371600" cy="127952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180">
                <a:pos x="9" y="10347"/>
              </a:cxn>
              <a:cxn ang="180">
                <a:pos x="4535" y="17004"/>
              </a:cxn>
              <a:cxn ang="180">
                <a:pos x="3971" y="10513"/>
              </a:cxn>
              <a:cxn ang="270">
                <a:pos x="2038" y="529"/>
              </a:cxn>
              <a:cxn ang="270">
                <a:pos x="8639" y="1052"/>
              </a:cxn>
              <a:cxn ang="270">
                <a:pos x="8116" y="7654"/>
              </a:cxn>
            </a:cxnLst>
            <a:rect l="txL" t="txT" r="txR" b="txB"/>
            <a:pathLst>
              <a:path w="21600" h="21600">
                <a:moveTo>
                  <a:pt x="6364" y="5600"/>
                </a:moveTo>
                <a:arcTo wR="6835" hR="6835" stAng="-7828004" swAng="-5655531"/>
                <a:lnTo>
                  <a:pt x="3126" y="18400"/>
                </a:lnTo>
                <a:arcTo wR="10800" hR="10800" stAng="8116465" swAng="5655531"/>
                <a:lnTo>
                  <a:pt x="2038" y="529"/>
                </a:lnTo>
                <a:lnTo>
                  <a:pt x="8639" y="1052"/>
                </a:lnTo>
                <a:lnTo>
                  <a:pt x="8116" y="7654"/>
                </a:lnTo>
                <a:lnTo>
                  <a:pt x="6364" y="5600"/>
                </a:lnTo>
                <a:close/>
              </a:path>
            </a:pathLst>
          </a:custGeom>
          <a:gradFill rotWithShape="1">
            <a:gsLst>
              <a:gs pos="0">
                <a:srgbClr val="FF0000">
                  <a:alpha val="89999"/>
                </a:srgbClr>
              </a:gs>
              <a:gs pos="100000">
                <a:srgbClr val="FF0000">
                  <a:gamma/>
                  <a:tint val="22353"/>
                  <a:invGamma/>
                </a:srgbClr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36" name="橢圓 311335"/>
          <p:cNvSpPr/>
          <p:nvPr/>
        </p:nvSpPr>
        <p:spPr>
          <a:xfrm>
            <a:off x="7308215" y="2976880"/>
            <a:ext cx="1676400" cy="6096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EEFD7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DADAD"/>
            </a:outerShdw>
          </a:effectLst>
        </p:spPr>
        <p:txBody>
          <a:bodyPr anchor="ctr"/>
          <a:p>
            <a:pPr lvl="0" algn="ctr" eaLnBrk="0" hangingPunct="0">
              <a:lnSpc>
                <a:spcPct val="80000"/>
              </a:lnSpc>
              <a:buClr>
                <a:schemeClr val="bg1"/>
              </a:buClr>
            </a:pPr>
            <a:r>
              <a:rPr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endParaRPr lang="en-US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45" name="手繪多邊形 311344"/>
          <p:cNvSpPr/>
          <p:nvPr/>
        </p:nvSpPr>
        <p:spPr>
          <a:xfrm rot="7771327">
            <a:off x="6576060" y="2169160"/>
            <a:ext cx="1371600" cy="1279525"/>
          </a:xfrm>
          <a:custGeom>
            <a:avLst/>
            <a:gdLst>
              <a:gd name="txL" fmla="*/ 3163 w 21600"/>
              <a:gd name="txT" fmla="*/ 3163 h 21600"/>
              <a:gd name="txR" fmla="*/ 18437 w 21600"/>
              <a:gd name="txB" fmla="*/ 18437 h 21600"/>
            </a:gdLst>
            <a:ahLst/>
            <a:cxnLst>
              <a:cxn ang="180">
                <a:pos x="1" y="10947"/>
              </a:cxn>
              <a:cxn ang="90">
                <a:pos x="5263" y="17662"/>
              </a:cxn>
              <a:cxn ang="180">
                <a:pos x="3965" y="10893"/>
              </a:cxn>
              <a:cxn ang="270">
                <a:pos x="2038" y="529"/>
              </a:cxn>
              <a:cxn ang="270">
                <a:pos x="8639" y="1052"/>
              </a:cxn>
              <a:cxn ang="270">
                <a:pos x="8116" y="7654"/>
              </a:cxn>
            </a:cxnLst>
            <a:rect l="txL" t="txT" r="txR" b="txB"/>
            <a:pathLst>
              <a:path w="21600" h="21600">
                <a:moveTo>
                  <a:pt x="6364" y="5600"/>
                </a:moveTo>
                <a:arcTo wR="6835" hR="6835" stAng="-7828004" swAng="-6038200"/>
                <a:lnTo>
                  <a:pt x="4018" y="19205"/>
                </a:lnTo>
                <a:arcTo wR="10800" hR="10800" stAng="7733795" swAng="6038200"/>
                <a:lnTo>
                  <a:pt x="2038" y="529"/>
                </a:lnTo>
                <a:lnTo>
                  <a:pt x="8639" y="1052"/>
                </a:lnTo>
                <a:lnTo>
                  <a:pt x="8116" y="7654"/>
                </a:lnTo>
                <a:lnTo>
                  <a:pt x="6364" y="5600"/>
                </a:lnTo>
                <a:close/>
              </a:path>
            </a:pathLst>
          </a:custGeom>
          <a:gradFill rotWithShape="1">
            <a:gsLst>
              <a:gs pos="0">
                <a:srgbClr val="FF0000">
                  <a:alpha val="89999"/>
                </a:srgbClr>
              </a:gs>
              <a:gs pos="100000">
                <a:srgbClr val="FF0000">
                  <a:gamma/>
                  <a:tint val="22353"/>
                  <a:invGamma/>
                </a:srgbClr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27" name="橢圓 311326"/>
          <p:cNvSpPr/>
          <p:nvPr/>
        </p:nvSpPr>
        <p:spPr>
          <a:xfrm>
            <a:off x="5631815" y="1940560"/>
            <a:ext cx="1676400" cy="6096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EEFD7"/>
              </a:gs>
            </a:gsLst>
            <a:path path="shape">
              <a:fillToRect l="50000" t="50000" r="50000" b="50000"/>
            </a:path>
            <a:tileRect/>
          </a:gradFill>
          <a:ln w="9525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DADAD"/>
            </a:outerShdw>
          </a:effectLst>
        </p:spPr>
        <p:txBody>
          <a:bodyPr anchor="ctr"/>
          <a:p>
            <a:pPr lvl="0" algn="ctr" eaLnBrk="0" hangingPunct="0">
              <a:lnSpc>
                <a:spcPct val="80000"/>
              </a:lnSpc>
              <a:buClr>
                <a:schemeClr val="bg1"/>
              </a:buClr>
            </a:pPr>
            <a:r>
              <a:rPr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危害評估</a:t>
            </a:r>
            <a:endParaRPr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02" name="圓角矩形 311301"/>
          <p:cNvSpPr/>
          <p:nvPr/>
        </p:nvSpPr>
        <p:spPr>
          <a:xfrm>
            <a:off x="983615" y="2016760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03" name="圓角矩形 311302"/>
          <p:cNvSpPr/>
          <p:nvPr/>
        </p:nvSpPr>
        <p:spPr>
          <a:xfrm>
            <a:off x="6012815" y="1665605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04" name="圓角矩形 311303"/>
          <p:cNvSpPr/>
          <p:nvPr/>
        </p:nvSpPr>
        <p:spPr>
          <a:xfrm>
            <a:off x="8225790" y="2702560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05" name="圓角矩形 311304"/>
          <p:cNvSpPr/>
          <p:nvPr/>
        </p:nvSpPr>
        <p:spPr>
          <a:xfrm>
            <a:off x="6901815" y="4340860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06" name="圓角矩形 311305"/>
          <p:cNvSpPr/>
          <p:nvPr/>
        </p:nvSpPr>
        <p:spPr>
          <a:xfrm>
            <a:off x="4187190" y="2778760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07" name="圓角矩形 311306"/>
          <p:cNvSpPr/>
          <p:nvPr/>
        </p:nvSpPr>
        <p:spPr>
          <a:xfrm>
            <a:off x="3041015" y="3616960"/>
            <a:ext cx="301625" cy="351155"/>
          </a:xfrm>
          <a:prstGeom prst="roundRect">
            <a:avLst>
              <a:gd name="adj" fmla="val 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200" b="1">
                <a:solidFill>
                  <a:srgbClr val="9900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en-US" altLang="zh-TW" sz="2200" b="1">
              <a:solidFill>
                <a:srgbClr val="9900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32" name="向右箭號 311331"/>
          <p:cNvSpPr/>
          <p:nvPr/>
        </p:nvSpPr>
        <p:spPr>
          <a:xfrm>
            <a:off x="4251325" y="2075180"/>
            <a:ext cx="1514475" cy="398780"/>
          </a:xfrm>
          <a:prstGeom prst="rightArrow">
            <a:avLst>
              <a:gd name="adj1" fmla="val 53333"/>
              <a:gd name="adj2" fmla="val 84462"/>
            </a:avLst>
          </a:prstGeom>
          <a:gradFill rotWithShape="1">
            <a:gsLst>
              <a:gs pos="0">
                <a:srgbClr val="FF0000">
                  <a:alpha val="10001"/>
                </a:srgbClr>
              </a:gs>
              <a:gs pos="100000">
                <a:srgbClr val="FF0000">
                  <a:gamma/>
                  <a:tint val="80392"/>
                  <a:invGamma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53" name="摺角紙張 311352"/>
          <p:cNvSpPr/>
          <p:nvPr/>
        </p:nvSpPr>
        <p:spPr>
          <a:xfrm flipV="1">
            <a:off x="5936615" y="2626360"/>
            <a:ext cx="1143000" cy="1219200"/>
          </a:xfrm>
          <a:prstGeom prst="foldedCorner">
            <a:avLst>
              <a:gd name="adj" fmla="val 12500"/>
            </a:avLst>
          </a:prstGeom>
          <a:solidFill>
            <a:srgbClr val="DFE8F2"/>
          </a:solidFill>
          <a:ln w="9525" cap="flat" cmpd="sng">
            <a:solidFill>
              <a:srgbClr val="333333"/>
            </a:solidFill>
            <a:prstDash val="solid"/>
            <a:headEnd type="none" w="med" len="med"/>
            <a:tailEnd type="none" w="med" len="med"/>
          </a:ln>
        </p:spPr>
        <p:txBody>
          <a:bodyPr rot="10800000" lIns="0" tIns="0" rIns="0" bIns="0"/>
          <a:p>
            <a:pPr lvl="0" algn="ctr" eaLnBrk="0" hangingPunct="0">
              <a:lnSpc>
                <a:spcPct val="70000"/>
              </a:lnSpc>
              <a:buClr>
                <a:schemeClr val="bg1"/>
              </a:buClr>
            </a:pPr>
            <a:r>
              <a:rPr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風險文件</a:t>
            </a:r>
            <a:endParaRPr altLang="en-US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356" name="圓角矩形 311355"/>
          <p:cNvSpPr/>
          <p:nvPr/>
        </p:nvSpPr>
        <p:spPr>
          <a:xfrm>
            <a:off x="6047740" y="3053715"/>
            <a:ext cx="930275" cy="691515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9525" cap="flat" cmpd="sng">
            <a:solidFill>
              <a:srgbClr val="333333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p>
            <a:pPr lvl="0" algn="ctr" eaLnBrk="0" hangingPunct="0">
              <a:lnSpc>
                <a:spcPct val="70000"/>
              </a:lnSpc>
              <a:buClr>
                <a:schemeClr val="bg1"/>
              </a:buClr>
            </a:pPr>
            <a:r>
              <a:rPr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排名前</a:t>
            </a:r>
            <a:r>
              <a: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名</a:t>
            </a:r>
            <a:endParaRPr lang="en-US" altLang="zh-TW" sz="16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/>
          <p:nvPr>
            <p:ph type="title"/>
          </p:nvPr>
        </p:nvSpPr>
        <p:spPr/>
        <p:txBody>
          <a:bodyPr/>
          <a:p>
            <a:r>
              <a:rPr lang="zh-TW" altLang="en-US"/>
              <a:t>風險管理流程</a:t>
            </a:r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495040" y="5569585"/>
            <a:ext cx="5253990" cy="484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危害評估值 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機率 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危害程度</a:t>
            </a:r>
            <a:endParaRPr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Design Thinking Process</a:t>
            </a:r>
            <a:endParaRPr lang="en-US" altLang="zh-TW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2390775"/>
            <a:ext cx="8077200" cy="3579495"/>
          </a:xfrm>
        </p:spPr>
        <p:txBody>
          <a:bodyPr>
            <a:normAutofit/>
          </a:bodyPr>
          <a:p>
            <a:pPr marL="514350" indent="-514350">
              <a:buAutoNum type="arabicPeriod"/>
            </a:pPr>
            <a:r>
              <a:rPr altLang="en-US" sz="2800">
                <a:sym typeface="+mn-ea"/>
              </a:rPr>
              <a:t>同理心 </a:t>
            </a:r>
            <a:r>
              <a:rPr lang="en-US" altLang="zh-TW" sz="2800">
                <a:sym typeface="+mn-ea"/>
              </a:rPr>
              <a:t>(</a:t>
            </a:r>
            <a:r>
              <a:rPr lang="zh-TW" altLang="en-US" sz="2800"/>
              <a:t>Empathize</a:t>
            </a:r>
            <a:r>
              <a:rPr lang="en-US" altLang="zh-TW" sz="2800"/>
              <a:t>)</a:t>
            </a:r>
            <a:endParaRPr lang="en-US" altLang="zh-TW" sz="2800"/>
          </a:p>
          <a:p>
            <a:pPr marL="514350" indent="-514350">
              <a:buAutoNum type="arabicPeriod"/>
            </a:pPr>
            <a:r>
              <a:rPr altLang="en-US" sz="2800">
                <a:sym typeface="+mn-ea"/>
              </a:rPr>
              <a:t>定義問題 </a:t>
            </a:r>
            <a:r>
              <a:rPr lang="en-US" altLang="zh-TW" sz="2800">
                <a:sym typeface="+mn-ea"/>
              </a:rPr>
              <a:t>(</a:t>
            </a:r>
            <a:r>
              <a:rPr lang="zh-TW" altLang="en-US" sz="2800"/>
              <a:t>Define the Problem</a:t>
            </a:r>
            <a:r>
              <a:rPr lang="en-US" altLang="zh-TW" sz="2800"/>
              <a:t>)</a:t>
            </a:r>
            <a:endParaRPr lang="en-US" altLang="zh-TW" sz="2800"/>
          </a:p>
          <a:p>
            <a:pPr marL="514350" indent="-514350">
              <a:buAutoNum type="arabicPeriod"/>
            </a:pPr>
            <a:r>
              <a:rPr altLang="en-US" sz="2800">
                <a:sym typeface="+mn-ea"/>
              </a:rPr>
              <a:t>創意發想 </a:t>
            </a:r>
            <a:r>
              <a:rPr lang="en-US" altLang="zh-TW" sz="2800">
                <a:sym typeface="+mn-ea"/>
              </a:rPr>
              <a:t>(</a:t>
            </a:r>
            <a:r>
              <a:rPr lang="zh-TW" altLang="en-US" sz="2800"/>
              <a:t>Ideate</a:t>
            </a:r>
            <a:r>
              <a:rPr lang="en-US" altLang="zh-TW" sz="2800"/>
              <a:t>)</a:t>
            </a:r>
            <a:endParaRPr lang="en-US" altLang="zh-TW" sz="2800"/>
          </a:p>
          <a:p>
            <a:pPr marL="514350" indent="-514350">
              <a:buAutoNum type="arabicPeriod"/>
            </a:pPr>
            <a:r>
              <a:rPr lang="zh-TW" altLang="en-US" sz="2800"/>
              <a:t>雛型模型 </a:t>
            </a:r>
            <a:r>
              <a:rPr lang="en-US" altLang="zh-TW" sz="2800"/>
              <a:t>(</a:t>
            </a:r>
            <a:r>
              <a:rPr lang="zh-TW" altLang="en-US" sz="2800"/>
              <a:t>Prototype</a:t>
            </a:r>
            <a:r>
              <a:rPr lang="en-US" altLang="zh-TW" sz="2800"/>
              <a:t>)</a:t>
            </a:r>
            <a:endParaRPr lang="en-US" altLang="zh-TW" sz="2800"/>
          </a:p>
          <a:p>
            <a:pPr marL="514350" indent="-514350">
              <a:buAutoNum type="arabicPeriod"/>
            </a:pPr>
            <a:r>
              <a:rPr lang="zh-TW" altLang="en-US" sz="2800"/>
              <a:t>測試 </a:t>
            </a:r>
            <a:r>
              <a:rPr lang="en-US" altLang="zh-TW" sz="2800"/>
              <a:t>(</a:t>
            </a:r>
            <a:r>
              <a:rPr lang="zh-TW" altLang="en-US" sz="2800"/>
              <a:t>Test</a:t>
            </a:r>
            <a:r>
              <a:rPr lang="en-US" altLang="zh-TW" sz="2800"/>
              <a:t>)</a:t>
            </a:r>
            <a:endParaRPr lang="en-US" altLang="zh-TW" sz="2800"/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auto">
          <a:xfrm>
            <a:off x="762000" y="1412875"/>
            <a:ext cx="8077200" cy="65659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F0F1FF"/>
              </a:gs>
              <a:gs pos="100000">
                <a:srgbClr val="BBCDE3"/>
              </a:gs>
            </a:gsLst>
            <a:lin ang="5400000" scaled="1"/>
          </a:gradFill>
          <a:ln w="9525" algn="ctr">
            <a:solidFill>
              <a:srgbClr val="4D4D4D"/>
            </a:solidFill>
            <a:round/>
          </a:ln>
          <a:effectLst>
            <a:outerShdw dist="35921" dir="2700000" algn="ctr" rotWithShape="0">
              <a:srgbClr val="ADADAD"/>
            </a:outerShdw>
          </a:effectLst>
        </p:spPr>
        <p:txBody>
          <a:bodyPr wrap="none" anchor="ctr"/>
          <a:p>
            <a:pPr algn="l"/>
            <a:r>
              <a:rPr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" action="ppaction://hlinkfile"/>
              </a:rPr>
              <a:t>https://www.youtube.com/watch?v=_r0VX-aU_T8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如何面對風險</a:t>
            </a:r>
            <a:endParaRPr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altLang="en-US"/>
              <a:t>好比眼前有一個坑</a:t>
            </a:r>
            <a:r>
              <a:rPr lang="en-US" altLang="zh-TW"/>
              <a:t>...</a:t>
            </a:r>
            <a:br>
              <a:rPr lang="en-US" altLang="zh-TW"/>
            </a:br>
            <a:endParaRPr lang="en-US" altLang="zh-TW"/>
          </a:p>
          <a:p>
            <a:r>
              <a:rPr lang="zh-TW" altLang="en-US"/>
              <a:t>處理它</a:t>
            </a:r>
            <a:endParaRPr lang="zh-TW" altLang="en-US"/>
          </a:p>
          <a:p>
            <a:pPr lvl="1"/>
            <a:r>
              <a:rPr lang="zh-TW" altLang="en-US" sz="2800"/>
              <a:t>填滿、架橋、先下去再爬出來</a:t>
            </a:r>
            <a:endParaRPr lang="zh-TW" altLang="en-US" sz="2800"/>
          </a:p>
          <a:p>
            <a:r>
              <a:rPr lang="zh-TW" altLang="en-US"/>
              <a:t>避開它</a:t>
            </a:r>
            <a:endParaRPr lang="zh-TW" altLang="en-US"/>
          </a:p>
          <a:p>
            <a:pPr lvl="1"/>
            <a:r>
              <a:rPr lang="zh-TW" altLang="en-US" sz="2800"/>
              <a:t>變更方向角度繞過</a:t>
            </a:r>
            <a:endParaRPr lang="zh-TW" altLang="en-US" sz="2800"/>
          </a:p>
          <a:p>
            <a:pPr lvl="1"/>
            <a:r>
              <a:rPr lang="zh-TW" altLang="en-US" sz="2800"/>
              <a:t>改變問題發生的原因，問題自然不存在</a:t>
            </a:r>
            <a:endParaRPr lang="zh-TW" altLang="en-US" sz="2800"/>
          </a:p>
          <a:p>
            <a:r>
              <a:rPr lang="zh-TW" altLang="en-US"/>
              <a:t>接受它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測試計畫應該包含</a:t>
            </a:r>
            <a:r>
              <a:rPr lang="en-US" altLang="zh-TW"/>
              <a:t>...</a:t>
            </a:r>
            <a:endParaRPr lang="en-US" alt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en-US"/>
              <a:t>測試標的</a:t>
            </a:r>
            <a:endParaRPr altLang="en-US"/>
          </a:p>
          <a:p>
            <a:r>
              <a:rPr altLang="en-US"/>
              <a:t>建立標準</a:t>
            </a:r>
            <a:endParaRPr altLang="en-US"/>
          </a:p>
          <a:p>
            <a:r>
              <a:rPr altLang="en-US"/>
              <a:t>角色與權責</a:t>
            </a:r>
            <a:endParaRPr altLang="en-US"/>
          </a:p>
          <a:p>
            <a:r>
              <a:rPr altLang="en-US"/>
              <a:t>採用的測試方式及其時機</a:t>
            </a:r>
            <a:endParaRPr altLang="en-US"/>
          </a:p>
          <a:p>
            <a:r>
              <a:rPr altLang="en-US"/>
              <a:t>錯誤通報</a:t>
            </a:r>
            <a:r>
              <a:rPr lang="en-US" altLang="zh-TW"/>
              <a:t>/</a:t>
            </a:r>
            <a:r>
              <a:rPr altLang="en-US"/>
              <a:t>解決的標準流程</a:t>
            </a:r>
            <a:endParaRPr altLang="en-US"/>
          </a:p>
          <a:p>
            <a:r>
              <a:rPr altLang="en-US">
                <a:sym typeface="+mn-ea"/>
              </a:rPr>
              <a:t>測試環境</a:t>
            </a:r>
            <a:endParaRPr altLang="en-US"/>
          </a:p>
          <a:p>
            <a:pPr marL="0" indent="0">
              <a:buNone/>
            </a:pPr>
            <a:endParaRPr altLang="en-US"/>
          </a:p>
        </p:txBody>
      </p:sp>
    </p:spTree>
  </p:cSld>
  <p:clrMapOvr>
    <a:masterClrMapping/>
  </p:clrMapOvr>
  <p:transition spd="slow">
    <p:wipe dir="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關於數字</a:t>
            </a:r>
            <a:r>
              <a:rPr lang="en-US" altLang="zh-TW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727" y="2274332"/>
            <a:ext cx="2590800" cy="33191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82880" rIns="182880" bIns="182880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負債：愈低愈好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資產：愈高愈好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成績：愈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愈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2727" y="1905000"/>
            <a:ext cx="25908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5200" y="2274332"/>
            <a:ext cx="2590800" cy="33239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82880" rIns="182880" bIns="182880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體溫：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體溫</a:t>
            </a:r>
            <a:r>
              <a:rPr lang="zh-TW" altLang="en-US" sz="2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r>
              <a:rPr lang="zh-TW" altLang="en-US" sz="2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sz="24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心跳：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72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b/min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心跳</a:t>
            </a:r>
            <a:r>
              <a:rPr lang="zh-TW" altLang="en-US" sz="2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 </a:t>
            </a:r>
            <a:r>
              <a:rPr lang="en-US" altLang="zh-TW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b/min</a:t>
            </a:r>
            <a:endParaRPr lang="en-US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1905000"/>
            <a:ext cx="25908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2274332"/>
            <a:ext cx="2590800" cy="33239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82880" rIns="182880" bIns="182880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小明上次段考：８５分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明這次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段考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：１００分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進步／退步？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大雄考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</a:t>
            </a:r>
            <a:endParaRPr 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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4600" y="1905000"/>
            <a:ext cx="25908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8250" name="文字方塊 308249"/>
          <p:cNvSpPr txBox="1"/>
          <p:nvPr/>
        </p:nvSpPr>
        <p:spPr>
          <a:xfrm>
            <a:off x="4419600" y="1676400"/>
            <a:ext cx="1981200" cy="6610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 eaLnBrk="0" hangingPunct="0">
              <a:spcBef>
                <a:spcPct val="50000"/>
              </a:spcBef>
              <a:buClr>
                <a:schemeClr val="bg1"/>
              </a:buClr>
            </a:pPr>
            <a:r>
              <a:rPr lang="en-US" altLang="zh-TW" sz="1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Daily or Periodic Build</a:t>
            </a:r>
            <a:endParaRPr lang="en-US" altLang="zh-TW" sz="1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66" name="圓角矩形 308265"/>
          <p:cNvSpPr/>
          <p:nvPr/>
        </p:nvSpPr>
        <p:spPr>
          <a:xfrm>
            <a:off x="638175" y="2362200"/>
            <a:ext cx="1571625" cy="8382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提交程式</a:t>
            </a:r>
            <a:r>
              <a:rPr lang="en-US" altLang="zh-TW" sz="2000" b="1">
                <a:solidFill>
                  <a:srgbClr val="AB3A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</a:t>
            </a:r>
            <a:endParaRPr lang="en-US" altLang="zh-TW" sz="2000" b="1">
              <a:solidFill>
                <a:srgbClr val="AB3A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67" name="圓角矩形 308266"/>
          <p:cNvSpPr/>
          <p:nvPr/>
        </p:nvSpPr>
        <p:spPr>
          <a:xfrm>
            <a:off x="2743200" y="2362200"/>
            <a:ext cx="1447800" cy="8382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之類的管理系統</a:t>
            </a:r>
            <a:endParaRPr altLang="en-US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68" name="圓角矩形 308267"/>
          <p:cNvSpPr/>
          <p:nvPr/>
        </p:nvSpPr>
        <p:spPr>
          <a:xfrm>
            <a:off x="4724400" y="2362200"/>
            <a:ext cx="1447800" cy="8382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編譯建構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eaLnBrk="0" hangingPunct="0">
              <a:buClr>
                <a:schemeClr val="bg1"/>
              </a:buClr>
            </a:pPr>
            <a:r>
              <a:rPr lang="en-US" altLang="zh-TW" sz="2000" b="1">
                <a:solidFill>
                  <a:srgbClr val="AB3A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Tester</a:t>
            </a:r>
            <a:endParaRPr lang="en-US" altLang="zh-TW" sz="2000" b="1">
              <a:solidFill>
                <a:srgbClr val="AB3A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69" name="圓角矩形 308268"/>
          <p:cNvSpPr/>
          <p:nvPr/>
        </p:nvSpPr>
        <p:spPr>
          <a:xfrm>
            <a:off x="6667500" y="2362200"/>
            <a:ext cx="1447800" cy="8382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錯誤提報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eaLnBrk="0" hangingPunct="0">
              <a:buClr>
                <a:schemeClr val="bg1"/>
              </a:buClr>
            </a:pPr>
            <a:r>
              <a:rPr lang="en-US" altLang="zh-TW" sz="2000" b="1">
                <a:solidFill>
                  <a:srgbClr val="AB3A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Tester</a:t>
            </a:r>
            <a:endParaRPr lang="en-US" altLang="zh-TW" sz="2000" b="1">
              <a:solidFill>
                <a:srgbClr val="AB3A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70" name="圓角矩形 308269"/>
          <p:cNvSpPr/>
          <p:nvPr/>
        </p:nvSpPr>
        <p:spPr>
          <a:xfrm>
            <a:off x="4341495" y="3810000"/>
            <a:ext cx="1678305" cy="10668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除錯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>
                <a:solidFill>
                  <a:srgbClr val="AB3A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Developers</a:t>
            </a:r>
            <a:endParaRPr lang="en-US" altLang="zh-TW" sz="2000" b="1">
              <a:solidFill>
                <a:srgbClr val="AB3A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71" name="圓角矩形 308270"/>
          <p:cNvSpPr/>
          <p:nvPr/>
        </p:nvSpPr>
        <p:spPr>
          <a:xfrm>
            <a:off x="6629400" y="5562600"/>
            <a:ext cx="1447800" cy="8382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移除記錄</a:t>
            </a:r>
            <a:endParaRPr altLang="en-US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72" name="圓角矩形 308271"/>
          <p:cNvSpPr/>
          <p:nvPr/>
        </p:nvSpPr>
        <p:spPr>
          <a:xfrm>
            <a:off x="6477000" y="3810000"/>
            <a:ext cx="1961515" cy="13716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評等</a:t>
            </a:r>
            <a: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br>
              <a:rPr lang="en-US" altLang="zh-TW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工作分派</a:t>
            </a:r>
            <a:endParaRPr lang="en-US" altLang="zh-TW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 eaLnBrk="0" hangingPunct="0">
              <a:buClr>
                <a:schemeClr val="bg1"/>
              </a:buClr>
            </a:pPr>
            <a:r>
              <a:rPr lang="en-US" altLang="zh-TW" sz="2000" b="1">
                <a:solidFill>
                  <a:srgbClr val="AB3A1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Development and Testing</a:t>
            </a:r>
            <a:endParaRPr lang="en-US" altLang="zh-TW" sz="2000" b="1">
              <a:solidFill>
                <a:srgbClr val="AB3A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74" name="手繪多邊形 308273"/>
          <p:cNvSpPr/>
          <p:nvPr/>
        </p:nvSpPr>
        <p:spPr>
          <a:xfrm>
            <a:off x="1981200" y="2667000"/>
            <a:ext cx="822325" cy="304800"/>
          </a:xfrm>
          <a:custGeom>
            <a:avLst/>
            <a:gdLst/>
            <a:ahLst/>
            <a:cxnLst/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75" name="手繪多邊形 308274"/>
          <p:cNvSpPr/>
          <p:nvPr/>
        </p:nvSpPr>
        <p:spPr>
          <a:xfrm>
            <a:off x="3978275" y="2667000"/>
            <a:ext cx="822325" cy="304800"/>
          </a:xfrm>
          <a:custGeom>
            <a:avLst/>
            <a:gdLst/>
            <a:ahLst/>
            <a:cxnLst/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76" name="手繪多邊形 308275"/>
          <p:cNvSpPr/>
          <p:nvPr/>
        </p:nvSpPr>
        <p:spPr>
          <a:xfrm>
            <a:off x="5975350" y="2667000"/>
            <a:ext cx="822325" cy="304800"/>
          </a:xfrm>
          <a:custGeom>
            <a:avLst/>
            <a:gdLst/>
            <a:ahLst/>
            <a:cxnLst/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77" name="手繪多邊形 308276"/>
          <p:cNvSpPr/>
          <p:nvPr/>
        </p:nvSpPr>
        <p:spPr>
          <a:xfrm rot="5400000" flipV="1">
            <a:off x="6980238" y="3322638"/>
            <a:ext cx="822325" cy="304800"/>
          </a:xfrm>
          <a:custGeom>
            <a:avLst/>
            <a:gdLst/>
            <a:ahLst/>
            <a:cxnLst/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78" name="手繪多邊形 308277"/>
          <p:cNvSpPr/>
          <p:nvPr/>
        </p:nvSpPr>
        <p:spPr>
          <a:xfrm rot="5400000" flipV="1">
            <a:off x="6980238" y="5303838"/>
            <a:ext cx="822325" cy="304800"/>
          </a:xfrm>
          <a:custGeom>
            <a:avLst/>
            <a:gdLst/>
            <a:ahLst/>
            <a:cxnLst/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79" name="手繪多邊形 308278"/>
          <p:cNvSpPr/>
          <p:nvPr/>
        </p:nvSpPr>
        <p:spPr>
          <a:xfrm flipH="1">
            <a:off x="5867400" y="4343400"/>
            <a:ext cx="822325" cy="304800"/>
          </a:xfrm>
          <a:custGeom>
            <a:avLst/>
            <a:gdLst/>
            <a:ahLst/>
            <a:cxnLst/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83" name="手繪多邊形 308282"/>
          <p:cNvSpPr/>
          <p:nvPr/>
        </p:nvSpPr>
        <p:spPr>
          <a:xfrm>
            <a:off x="1295400" y="3124200"/>
            <a:ext cx="3349625" cy="1447800"/>
          </a:xfrm>
          <a:custGeom>
            <a:avLst/>
            <a:gdLst/>
            <a:ahLst/>
            <a:cxnLst/>
            <a:pathLst>
              <a:path w="2110" h="912">
                <a:moveTo>
                  <a:pt x="55" y="167"/>
                </a:moveTo>
                <a:lnTo>
                  <a:pt x="28" y="170"/>
                </a:lnTo>
                <a:lnTo>
                  <a:pt x="0" y="173"/>
                </a:lnTo>
                <a:lnTo>
                  <a:pt x="49" y="86"/>
                </a:lnTo>
                <a:lnTo>
                  <a:pt x="84" y="26"/>
                </a:lnTo>
                <a:lnTo>
                  <a:pt x="100" y="0"/>
                </a:lnTo>
                <a:lnTo>
                  <a:pt x="105" y="7"/>
                </a:lnTo>
                <a:lnTo>
                  <a:pt x="115" y="26"/>
                </a:lnTo>
                <a:lnTo>
                  <a:pt x="147" y="86"/>
                </a:lnTo>
                <a:lnTo>
                  <a:pt x="192" y="173"/>
                </a:lnTo>
                <a:lnTo>
                  <a:pt x="138" y="167"/>
                </a:lnTo>
                <a:lnTo>
                  <a:pt x="140" y="824"/>
                </a:lnTo>
                <a:lnTo>
                  <a:pt x="2110" y="856"/>
                </a:lnTo>
                <a:lnTo>
                  <a:pt x="56" y="912"/>
                </a:lnTo>
                <a:lnTo>
                  <a:pt x="55" y="167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</a:ln>
        </p:spPr>
        <p:txBody>
          <a:bodyPr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81" name="矩形 308280"/>
          <p:cNvSpPr/>
          <p:nvPr/>
        </p:nvSpPr>
        <p:spPr>
          <a:xfrm>
            <a:off x="762000" y="5257800"/>
            <a:ext cx="54864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/>
          <a:lstStyle>
            <a:lvl1pPr marL="228600" lvl="0" indent="-228600" algn="l" defTabSz="91440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8DACD0"/>
              </a:buClr>
              <a:buSzPct val="70000"/>
              <a:buFont typeface="Wingdings" panose="05000000000000000000" pitchFamily="2" charset="2"/>
              <a:buBlip>
                <a:blip r:embed="rId1"/>
              </a:buBlip>
              <a:defRPr sz="2000" b="1" i="0" u="none" kern="1200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504825" lvl="1" indent="-504825">
              <a:lnSpc>
                <a:spcPct val="100000"/>
              </a:lnSpc>
              <a:buChar char=""/>
              <a:defRPr sz="2000" b="0" kern="1200"/>
            </a:lvl2pPr>
            <a:lvl3pPr marL="854075" lvl="2" indent="-854075">
              <a:spcBef>
                <a:spcPct val="20000"/>
              </a:spcBef>
              <a:buNone/>
              <a:defRPr sz="1800" kern="1200"/>
            </a:lvl3pPr>
            <a:lvl4pPr marL="1089025" lvl="3" indent="0">
              <a:buChar char="–"/>
              <a:defRPr sz="1800" kern="1200"/>
            </a:lvl4pPr>
            <a:lvl5pPr marL="1311275" lvl="4" indent="-1311275">
              <a:buChar char="»"/>
              <a:defRPr sz="1800" kern="1200"/>
            </a:lvl5pPr>
          </a:lstStyle>
          <a:p>
            <a:pPr marL="0" lvl="0" indent="0">
              <a:buNone/>
            </a:pPr>
            <a:r>
              <a:rPr altLang="en-US" sz="230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錯誤嚴重度的評估公式</a:t>
            </a:r>
            <a:endParaRPr altLang="en-US" sz="2300">
              <a:ln>
                <a:noFill/>
              </a:ln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r>
              <a:rPr lang="en-US" altLang="zh-TW" b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  </a:t>
            </a:r>
            <a:r>
              <a:rPr altLang="en-US" b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</a:t>
            </a:r>
            <a:r>
              <a:rPr lang="en-US" altLang="zh-TW" b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+ </a:t>
            </a:r>
            <a:r>
              <a:rPr altLang="en-US" b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可視度 </a:t>
            </a:r>
            <a:r>
              <a:rPr lang="en-US" altLang="zh-TW" b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*  </a:t>
            </a:r>
            <a:r>
              <a:rPr altLang="en-US" b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嚴重度</a:t>
            </a:r>
            <a:endParaRPr altLang="en-US" b="0">
              <a:ln>
                <a:noFill/>
              </a:ln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r>
              <a:rPr lang="en-US" altLang="zh-TW" b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0.1~1.0    0.1~1.0      1~10</a:t>
            </a:r>
            <a:endParaRPr lang="en-US" altLang="zh-TW" b="0">
              <a:ln>
                <a:noFill/>
              </a:ln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None/>
            </a:pPr>
            <a:endParaRPr lang="en-US" altLang="zh-TW" sz="2300" b="0">
              <a:ln>
                <a:noFill/>
              </a:ln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/>
          <p:nvPr>
            <p:ph type="title"/>
          </p:nvPr>
        </p:nvSpPr>
        <p:spPr/>
        <p:txBody>
          <a:bodyPr/>
          <a:p>
            <a:r>
              <a:rPr altLang="en-US"/>
              <a:t>錯誤分類及除錯流程</a:t>
            </a:r>
            <a:endParaRPr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81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程式執行與除錯環境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726" y="1969532"/>
            <a:ext cx="2812474" cy="44773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82880" rIns="182880" bIns="18288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讓程式設計師有家的感覺。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可以進行任何創意與實驗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不必耽心影響到產品的真正執行環境。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display_errors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=On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error_reporting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E_ALL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error_log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安裝並啟用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XDebug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726" y="1600200"/>
            <a:ext cx="281247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Development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1965" y="1969532"/>
            <a:ext cx="2819400" cy="457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82880" rIns="182880" bIns="182880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儘可能模擬出產品真正的執行環境。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display_errors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=On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error_reporting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E_ALL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error_log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安裝並啟用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XDebug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進行單元測試、整合測試、壓力測試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記錄與檢討效能指標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1965" y="1600200"/>
            <a:ext cx="28194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Pilot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2200" y="1969532"/>
            <a:ext cx="2819400" cy="457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82880" rIns="182880" bIns="182880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產品真正的執行環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境。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display_errors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=Off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1600200"/>
            <a:ext cx="28194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Product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026275" y="6059170"/>
            <a:ext cx="1807210" cy="368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PHP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為例說明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關於測試的一個小實驗</a:t>
            </a:r>
            <a:endParaRPr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2000" y="1139190"/>
            <a:ext cx="8077200" cy="5652770"/>
          </a:xfrm>
        </p:spPr>
        <p:txBody>
          <a:bodyPr/>
          <a:p>
            <a:r>
              <a:rPr altLang="en-US" sz="2800"/>
              <a:t>講師預先準備一個檔案，內含一條規則。請同學猜測檔案內容的那條規則是什麼。</a:t>
            </a:r>
            <a:endParaRPr altLang="en-US" sz="2800"/>
          </a:p>
          <a:p>
            <a:r>
              <a:rPr altLang="en-US" sz="2800"/>
              <a:t>提示</a:t>
            </a:r>
            <a:r>
              <a:rPr lang="en-US" altLang="zh-TW" sz="2800"/>
              <a:t>: 2, 4, 6</a:t>
            </a:r>
            <a:r>
              <a:rPr altLang="en-US" sz="2800"/>
              <a:t>，請問</a:t>
            </a:r>
            <a:r>
              <a:rPr lang="en-US" altLang="zh-TW" sz="2800"/>
              <a:t>: </a:t>
            </a:r>
            <a:r>
              <a:rPr altLang="en-US" sz="2800"/>
              <a:t>下一個數字是多少</a:t>
            </a:r>
            <a:r>
              <a:rPr lang="en-US" altLang="zh-TW" sz="2800"/>
              <a:t>?</a:t>
            </a:r>
            <a:endParaRPr lang="en-US" altLang="zh-TW" sz="2800"/>
          </a:p>
          <a:p>
            <a:r>
              <a:rPr altLang="en-US" sz="2800"/>
              <a:t>例如同學說</a:t>
            </a:r>
            <a:r>
              <a:rPr lang="en-US" altLang="zh-TW" sz="2800"/>
              <a:t>: 8</a:t>
            </a:r>
            <a:r>
              <a:rPr altLang="en-US" sz="2800"/>
              <a:t>。</a:t>
            </a:r>
            <a:br>
              <a:rPr altLang="en-US" sz="2800"/>
            </a:br>
            <a:r>
              <a:rPr altLang="en-US" sz="2800"/>
              <a:t>講師問</a:t>
            </a:r>
            <a:r>
              <a:rPr lang="en-US" altLang="zh-TW" sz="2800"/>
              <a:t>: </a:t>
            </a:r>
            <a:r>
              <a:rPr altLang="en-US" sz="2800"/>
              <a:t>為什麼是</a:t>
            </a:r>
            <a:r>
              <a:rPr lang="en-US" altLang="zh-TW" sz="2800"/>
              <a:t>8?</a:t>
            </a:r>
            <a:br>
              <a:rPr lang="en-US" altLang="zh-TW" sz="2800"/>
            </a:br>
            <a:r>
              <a:rPr altLang="en-US" sz="2800"/>
              <a:t>同學</a:t>
            </a:r>
            <a:r>
              <a:rPr lang="en-US" altLang="zh-TW" sz="2800"/>
              <a:t>: </a:t>
            </a:r>
            <a:r>
              <a:rPr altLang="en-US" sz="2800"/>
              <a:t>等差級數，每級相差</a:t>
            </a:r>
            <a:r>
              <a:rPr lang="en-US" altLang="zh-TW" sz="2800"/>
              <a:t>2</a:t>
            </a:r>
            <a:br>
              <a:rPr lang="en-US" altLang="zh-TW" sz="2800"/>
            </a:br>
            <a:r>
              <a:rPr altLang="en-US" sz="2800"/>
              <a:t>講師</a:t>
            </a:r>
            <a:r>
              <a:rPr lang="en-US" altLang="zh-TW" sz="2800"/>
              <a:t>: 8 </a:t>
            </a:r>
            <a:r>
              <a:rPr altLang="en-US" sz="2800"/>
              <a:t>這個數字符合檔案</a:t>
            </a:r>
            <a:r>
              <a:rPr lang="en-US" altLang="zh-TW" sz="2800"/>
              <a:t>A</a:t>
            </a:r>
            <a:r>
              <a:rPr altLang="en-US" sz="2800"/>
              <a:t>的規則，但</a:t>
            </a:r>
            <a:r>
              <a:rPr altLang="en-US" sz="2800">
                <a:sym typeface="+mn-ea"/>
              </a:rPr>
              <a:t>檔案</a:t>
            </a:r>
            <a:r>
              <a:rPr lang="en-US" altLang="zh-TW" sz="2800">
                <a:sym typeface="+mn-ea"/>
              </a:rPr>
              <a:t>A</a:t>
            </a:r>
            <a:r>
              <a:rPr altLang="en-US" sz="2800">
                <a:sym typeface="+mn-ea"/>
              </a:rPr>
              <a:t>的內容並不是這句話，要不要再猜上一猜</a:t>
            </a:r>
            <a:r>
              <a:rPr lang="en-US" altLang="zh-TW" sz="2800">
                <a:sym typeface="+mn-ea"/>
              </a:rPr>
              <a:t>?</a:t>
            </a:r>
            <a:endParaRPr lang="en-US" altLang="zh-TW" sz="2800">
              <a:sym typeface="+mn-ea"/>
            </a:endParaRPr>
          </a:p>
          <a:p>
            <a:r>
              <a:rPr lang="en-US" altLang="zh-TW" sz="2800">
                <a:sym typeface="+mn-ea"/>
              </a:rPr>
              <a:t>2, 4, 6, </a:t>
            </a:r>
            <a:r>
              <a:rPr altLang="en-US" sz="2800">
                <a:sym typeface="+mn-ea"/>
              </a:rPr>
              <a:t>下列數字，都可以當第四個數字</a:t>
            </a:r>
            <a:r>
              <a:rPr lang="en-US" altLang="zh-TW" sz="2800">
                <a:sym typeface="+mn-ea"/>
              </a:rPr>
              <a:t>:</a:t>
            </a:r>
            <a:br>
              <a:rPr altLang="en-US" sz="2800">
                <a:sym typeface="+mn-ea"/>
              </a:rPr>
            </a:br>
            <a:r>
              <a:rPr altLang="en-US" sz="2800">
                <a:sym typeface="+mn-ea"/>
              </a:rPr>
              <a:t>8</a:t>
            </a:r>
            <a:r>
              <a:rPr lang="en-US" altLang="zh-TW" sz="2800">
                <a:sym typeface="+mn-ea"/>
              </a:rPr>
              <a:t>, 10, 7, 100</a:t>
            </a:r>
            <a:endParaRPr lang="en-US" altLang="zh-TW" sz="2800">
              <a:sym typeface="+mn-ea"/>
            </a:endParaRPr>
          </a:p>
          <a:p>
            <a:r>
              <a:rPr lang="en-US" altLang="zh-TW" sz="2800">
                <a:sym typeface="+mn-ea"/>
              </a:rPr>
              <a:t>2, 4, 6, </a:t>
            </a:r>
            <a:r>
              <a:rPr altLang="en-US" sz="2800">
                <a:sym typeface="+mn-ea"/>
              </a:rPr>
              <a:t>下列數字，都</a:t>
            </a:r>
            <a:r>
              <a:rPr altLang="en-US" sz="2800">
                <a:solidFill>
                  <a:srgbClr val="FF0000"/>
                </a:solidFill>
                <a:sym typeface="+mn-ea"/>
              </a:rPr>
              <a:t>不</a:t>
            </a:r>
            <a:r>
              <a:rPr altLang="en-US" sz="2800">
                <a:sym typeface="+mn-ea"/>
              </a:rPr>
              <a:t>可以當第四個數字</a:t>
            </a:r>
            <a:r>
              <a:rPr lang="en-US" altLang="zh-TW" sz="2800">
                <a:sym typeface="+mn-ea"/>
              </a:rPr>
              <a:t>:</a:t>
            </a:r>
            <a:br>
              <a:rPr lang="en-US" altLang="zh-TW" sz="2800">
                <a:sym typeface="+mn-ea"/>
              </a:rPr>
            </a:br>
            <a:r>
              <a:rPr lang="en-US" altLang="zh-TW" sz="2800">
                <a:sym typeface="+mn-ea"/>
              </a:rPr>
              <a:t>3, 5, -1</a:t>
            </a:r>
            <a:endParaRPr lang="en-US" altLang="zh-TW" sz="2800">
              <a:sym typeface="+mn-ea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錯誤的類型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4758055"/>
          </a:xfrm>
        </p:spPr>
        <p:txBody>
          <a:bodyPr>
            <a:normAutofit fontScale="90000"/>
          </a:bodyPr>
          <a:p>
            <a:r>
              <a:rPr lang="zh-TW" altLang="en-US">
                <a:solidFill>
                  <a:srgbClr val="FF0000"/>
                </a:solidFill>
              </a:rPr>
              <a:t>語法錯誤</a:t>
            </a:r>
            <a:endParaRPr lang="zh-TW" altLang="en-US">
              <a:solidFill>
                <a:srgbClr val="FF0000"/>
              </a:solidFill>
            </a:endParaRPr>
          </a:p>
          <a:p>
            <a:pPr lvl="1"/>
            <a:r>
              <a:rPr lang="zh-TW" altLang="en-US" sz="2800"/>
              <a:t>程式語法格式不對</a:t>
            </a:r>
            <a:endParaRPr lang="zh-TW" altLang="en-US" sz="2800"/>
          </a:p>
          <a:p>
            <a:pPr lvl="1"/>
            <a:r>
              <a:rPr lang="zh-TW" altLang="en-US" sz="2800"/>
              <a:t>因為編譯錯誤，整支程式都不會跑</a:t>
            </a:r>
            <a:endParaRPr lang="zh-TW" altLang="en-US" sz="2800"/>
          </a:p>
          <a:p>
            <a:r>
              <a:rPr lang="zh-TW" altLang="en-US">
                <a:solidFill>
                  <a:srgbClr val="FF0000"/>
                </a:solidFill>
              </a:rPr>
              <a:t>執行時期錯誤</a:t>
            </a:r>
            <a:endParaRPr lang="zh-TW" altLang="en-US">
              <a:solidFill>
                <a:srgbClr val="FF0000"/>
              </a:solidFill>
            </a:endParaRPr>
          </a:p>
          <a:p>
            <a:pPr lvl="1"/>
            <a:r>
              <a:rPr lang="zh-TW" altLang="en-US" sz="2800"/>
              <a:t>程式對，但因為環境等原因，不能執行。例如：</a:t>
            </a:r>
            <a:br>
              <a:rPr lang="zh-TW" altLang="en-US" sz="2800"/>
            </a:br>
            <a:r>
              <a:rPr lang="zh-TW" altLang="en-US" sz="2800"/>
              <a:t>檔案不存在、無法連線等</a:t>
            </a:r>
            <a:endParaRPr lang="zh-TW" altLang="en-US" sz="2800"/>
          </a:p>
          <a:p>
            <a:pPr lvl="1"/>
            <a:r>
              <a:rPr lang="zh-TW" altLang="en-US" sz="2800"/>
              <a:t>程式跑不到終點</a:t>
            </a:r>
            <a:endParaRPr lang="zh-TW" altLang="en-US" sz="2800"/>
          </a:p>
          <a:p>
            <a:r>
              <a:rPr lang="zh-TW" altLang="en-US">
                <a:solidFill>
                  <a:srgbClr val="FF0000"/>
                </a:solidFill>
              </a:rPr>
              <a:t>邏輯錯誤</a:t>
            </a:r>
            <a:endParaRPr lang="zh-TW" altLang="en-US">
              <a:solidFill>
                <a:srgbClr val="FF0000"/>
              </a:solidFill>
            </a:endParaRPr>
          </a:p>
          <a:p>
            <a:pPr lvl="1"/>
            <a:r>
              <a:rPr lang="zh-TW" altLang="en-US" sz="2800"/>
              <a:t>程式的結果與預期不符</a:t>
            </a:r>
            <a:endParaRPr lang="zh-TW" altLang="en-US" sz="2800"/>
          </a:p>
          <a:p>
            <a:pPr lvl="1"/>
            <a:r>
              <a:rPr lang="zh-TW" altLang="en-US"/>
              <a:t>程式對，也跑完了，但地點不對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測試類型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845185" y="1740535"/>
            <a:ext cx="4040188" cy="3951288"/>
          </a:xfrm>
        </p:spPr>
        <p:txBody>
          <a:bodyPr/>
          <a:p>
            <a:r>
              <a:rPr lang="zh-TW" altLang="en-US"/>
              <a:t>依照策略，分為</a:t>
            </a:r>
            <a:r>
              <a:rPr lang="en-US" altLang="zh-TW"/>
              <a:t>...</a:t>
            </a:r>
            <a:endParaRPr lang="en-US" altLang="zh-TW"/>
          </a:p>
          <a:p>
            <a:pPr lvl="1"/>
            <a:r>
              <a:rPr lang="zh-TW" altLang="en-US"/>
              <a:t>黑箱測試</a:t>
            </a:r>
            <a:endParaRPr lang="zh-TW" altLang="en-US"/>
          </a:p>
          <a:p>
            <a:pPr lvl="1"/>
            <a:r>
              <a:rPr lang="zh-TW" altLang="en-US"/>
              <a:t>白箱測試</a:t>
            </a:r>
            <a:endParaRPr lang="zh-TW" altLang="en-US"/>
          </a:p>
          <a:p>
            <a:pPr lvl="0"/>
            <a:r>
              <a:rPr altLang="en-US"/>
              <a:t>依照時程，分為</a:t>
            </a:r>
            <a:r>
              <a:rPr lang="en-US" altLang="zh-TW"/>
              <a:t>...</a:t>
            </a:r>
            <a:endParaRPr lang="en-US" altLang="zh-TW"/>
          </a:p>
          <a:p>
            <a:pPr lvl="1"/>
            <a:r>
              <a:rPr lang="en-US" altLang="zh-TW"/>
              <a:t>Alpha</a:t>
            </a:r>
            <a:r>
              <a:rPr altLang="en-US"/>
              <a:t>、</a:t>
            </a:r>
            <a:r>
              <a:rPr lang="en-US" altLang="zh-TW"/>
              <a:t>Beta</a:t>
            </a:r>
            <a:r>
              <a:rPr altLang="en-US"/>
              <a:t>、封測、公測</a:t>
            </a:r>
            <a:endParaRPr altLang="en-US"/>
          </a:p>
          <a:p>
            <a:pPr lvl="0"/>
            <a:r>
              <a:rPr altLang="en-US"/>
              <a:t>依照作法，分為</a:t>
            </a:r>
            <a:r>
              <a:rPr lang="en-US" altLang="zh-TW"/>
              <a:t>...</a:t>
            </a:r>
            <a:endParaRPr lang="en-US" altLang="zh-TW"/>
          </a:p>
          <a:p>
            <a:pPr lvl="1"/>
            <a:r>
              <a:rPr altLang="en-US"/>
              <a:t>單元測試</a:t>
            </a:r>
            <a:endParaRPr altLang="en-US"/>
          </a:p>
          <a:p>
            <a:pPr lvl="1"/>
            <a:r>
              <a:rPr altLang="en-US"/>
              <a:t>整合測試</a:t>
            </a:r>
            <a:endParaRPr altLang="en-US"/>
          </a:p>
          <a:p>
            <a:pPr lvl="1"/>
            <a:r>
              <a:rPr altLang="en-US"/>
              <a:t>系統測試</a:t>
            </a:r>
            <a:endParaRPr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4"/>
          </p:nvPr>
        </p:nvSpPr>
        <p:spPr>
          <a:xfrm>
            <a:off x="3269615" y="4043680"/>
            <a:ext cx="4041775" cy="1648460"/>
          </a:xfrm>
        </p:spPr>
        <p:txBody>
          <a:bodyPr/>
          <a:p>
            <a:pPr lvl="1"/>
            <a:r>
              <a:rPr lang="zh-TW" altLang="en-US"/>
              <a:t>迴歸測試</a:t>
            </a:r>
            <a:endParaRPr lang="zh-TW" altLang="en-US"/>
          </a:p>
          <a:p>
            <a:pPr lvl="1"/>
            <a:r>
              <a:rPr lang="zh-TW" altLang="en-US"/>
              <a:t>效能測試</a:t>
            </a:r>
            <a:endParaRPr lang="zh-TW" altLang="en-US"/>
          </a:p>
          <a:p>
            <a:pPr lvl="1"/>
            <a:r>
              <a:rPr lang="zh-TW" altLang="en-US"/>
              <a:t>壓力測試</a:t>
            </a:r>
            <a:endParaRPr lang="zh-TW" altLang="en-US"/>
          </a:p>
        </p:txBody>
      </p:sp>
      <p:sp>
        <p:nvSpPr>
          <p:cNvPr id="11" name="內容版面配置區 8"/>
          <p:cNvSpPr>
            <a:spLocks noGrp="1"/>
          </p:cNvSpPr>
          <p:nvPr/>
        </p:nvSpPr>
        <p:spPr>
          <a:xfrm>
            <a:off x="5753735" y="4022725"/>
            <a:ext cx="3395345" cy="164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0"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0" lang="zh-TW"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0" lang="zh-TW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altLang="en-US">
                <a:sym typeface="+mn-ea"/>
              </a:rPr>
              <a:t>安全測試</a:t>
            </a:r>
            <a:endParaRPr altLang="en-US">
              <a:sym typeface="+mn-ea"/>
            </a:endParaRPr>
          </a:p>
          <a:p>
            <a:pPr lvl="1"/>
            <a:r>
              <a:rPr lang="zh-TW" altLang="en-US"/>
              <a:t>穩定測試</a:t>
            </a:r>
            <a:endParaRPr lang="zh-TW" altLang="en-US"/>
          </a:p>
          <a:p>
            <a:pPr lvl="1"/>
            <a:r>
              <a:rPr lang="en-US" altLang="zh-TW"/>
              <a:t>A/B </a:t>
            </a:r>
            <a:r>
              <a:rPr altLang="en-US"/>
              <a:t>測試</a:t>
            </a:r>
            <a:endParaRPr altLang="en-US"/>
          </a:p>
        </p:txBody>
      </p:sp>
    </p:spTree>
  </p:cSld>
  <p:clrMapOvr>
    <a:masterClrMapping/>
  </p:clrMapOvr>
  <p:transition spd="slow"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/>
              <a:t>測試金字塔</a:t>
            </a:r>
            <a:endParaRPr lang="zh-TW" altLang="en-US"/>
          </a:p>
        </p:txBody>
      </p:sp>
      <p:pic>
        <p:nvPicPr>
          <p:cNvPr id="2" name="內容版面配置區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3915" y="1647825"/>
            <a:ext cx="3482340" cy="27432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88035" y="1466850"/>
            <a:ext cx="4627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/>
              <a:t>Mike Cohn《Succeeding with Agile》原始版本</a:t>
            </a:r>
            <a:r>
              <a:rPr lang="en-US" altLang="zh-TW"/>
              <a:t>:</a:t>
            </a:r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20" y="2973070"/>
            <a:ext cx="4420235" cy="33147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10615" y="5645150"/>
            <a:ext cx="3340735" cy="6426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/>
              <a:t>右圖取自 agilefaqs 網站的</a:t>
            </a:r>
            <a:br>
              <a:rPr lang="zh-TW" altLang="en-US"/>
            </a:br>
            <a:r>
              <a:rPr lang="zh-TW" altLang="en-US"/>
              <a:t>〈Inverting the Testing Pyramid〉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3327400" y="3420110"/>
            <a:ext cx="4817110" cy="3124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單元測試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444013"/>
            <a:ext cx="8077200" cy="4297363"/>
          </a:xfrm>
        </p:spPr>
        <p:txBody>
          <a:bodyPr/>
          <a:p>
            <a:r>
              <a:rPr lang="zh-TW" altLang="en-US" sz="2000"/>
              <a:t>目標：自動化檢驗各個函式（或模組）的結果符合預期</a:t>
            </a:r>
            <a:endParaRPr lang="zh-TW" altLang="en-US" sz="2000"/>
          </a:p>
          <a:p>
            <a:pPr marL="457200" indent="-457200">
              <a:buAutoNum type="arabicPeriod"/>
            </a:pPr>
            <a:r>
              <a:rPr lang="zh-TW" altLang="en-US" sz="2000"/>
              <a:t>撰寫測試程式</a:t>
            </a:r>
            <a:endParaRPr lang="zh-TW" altLang="en-US" sz="2000"/>
          </a:p>
          <a:p>
            <a:pPr marL="457200" indent="-457200">
              <a:buAutoNum type="arabicPeriod"/>
            </a:pPr>
            <a:r>
              <a:rPr lang="zh-TW" altLang="en-US" sz="2000"/>
              <a:t>由單元測試框架執行測試程式（測試程式叫用受測函數）</a:t>
            </a:r>
            <a:endParaRPr lang="zh-TW" altLang="en-US" sz="2000"/>
          </a:p>
          <a:p>
            <a:pPr marL="457200" indent="-457200">
              <a:buAutoNum type="arabicPeriod"/>
            </a:pPr>
            <a:r>
              <a:rPr lang="zh-TW" altLang="en-US" sz="2000"/>
              <a:t>以斷言庫確認是否符合預期</a:t>
            </a:r>
            <a:endParaRPr lang="zh-TW" altLang="en-US" sz="2000"/>
          </a:p>
          <a:p>
            <a:pPr marL="457200" indent="-457200">
              <a:buAutoNum type="arabicPeriod"/>
            </a:pPr>
            <a:r>
              <a:rPr lang="zh-TW" altLang="en-US" sz="2000"/>
              <a:t>產生測試結果與涵蓋報告 </a:t>
            </a:r>
            <a:r>
              <a:rPr lang="en-US" altLang="zh-TW" sz="2000"/>
              <a:t>(Coverage Report, </a:t>
            </a:r>
            <a:r>
              <a:rPr altLang="en-US" sz="2000"/>
              <a:t>百分之多少的程式測過</a:t>
            </a:r>
            <a:r>
              <a:rPr lang="en-US" altLang="zh-TW" sz="2000"/>
              <a:t>)</a:t>
            </a:r>
            <a:endParaRPr lang="en-US" altLang="zh-TW" sz="2000"/>
          </a:p>
        </p:txBody>
      </p:sp>
      <p:sp>
        <p:nvSpPr>
          <p:cNvPr id="3" name="圓角矩形 2"/>
          <p:cNvSpPr/>
          <p:nvPr/>
        </p:nvSpPr>
        <p:spPr>
          <a:xfrm>
            <a:off x="4020820" y="5135880"/>
            <a:ext cx="1678305" cy="10668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斷言庫</a:t>
            </a:r>
            <a:endParaRPr altLang="en-US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4020820" y="3776980"/>
            <a:ext cx="1678305" cy="10668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測試程式</a:t>
            </a:r>
            <a:endParaRPr lang="en-US" altLang="zh-TW" sz="2000" b="1">
              <a:solidFill>
                <a:srgbClr val="AB3A1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6097905" y="3776980"/>
            <a:ext cx="1678305" cy="1066800"/>
          </a:xfrm>
          <a:prstGeom prst="roundRect">
            <a:avLst>
              <a:gd name="adj" fmla="val 41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anchor="ctr"/>
          <a:p>
            <a:pPr lvl="0" algn="ctr" eaLnBrk="0" hangingPunct="0">
              <a:buClr>
                <a:schemeClr val="bg1"/>
              </a:buClr>
            </a:pPr>
            <a:r>
              <a:rPr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受測函數</a:t>
            </a:r>
            <a:endParaRPr altLang="en-US" sz="20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01080" y="5739765"/>
            <a:ext cx="1706880" cy="4191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altLang="en-US" sz="2000" b="1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單元測試框架</a:t>
            </a:r>
            <a:endParaRPr lang="zh-TW" altLang="en-US" sz="2000" b="1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14" name="向左箭號 13"/>
          <p:cNvSpPr/>
          <p:nvPr/>
        </p:nvSpPr>
        <p:spPr>
          <a:xfrm>
            <a:off x="5562600" y="3962400"/>
            <a:ext cx="614680" cy="650875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向左箭號 14"/>
          <p:cNvSpPr/>
          <p:nvPr/>
        </p:nvSpPr>
        <p:spPr>
          <a:xfrm>
            <a:off x="3327400" y="5344160"/>
            <a:ext cx="614680" cy="650875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4572000" y="4648200"/>
            <a:ext cx="685800" cy="6096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altLang="en-US">
              <a:sym typeface="+mn-ea"/>
            </a:endParaRPr>
          </a:p>
        </p:txBody>
      </p:sp>
      <p:sp>
        <p:nvSpPr>
          <p:cNvPr id="17" name="流程圖: 文件 16"/>
          <p:cNvSpPr/>
          <p:nvPr/>
        </p:nvSpPr>
        <p:spPr>
          <a:xfrm>
            <a:off x="1701165" y="5135880"/>
            <a:ext cx="1371600" cy="1219200"/>
          </a:xfrm>
          <a:prstGeom prst="flowChart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altLang="en-US">
              <a:sym typeface="+mn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838325" y="5257800"/>
            <a:ext cx="10972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測試報告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5" name="Group 3"/>
          <p:cNvGrpSpPr/>
          <p:nvPr/>
        </p:nvGrpSpPr>
        <p:grpSpPr>
          <a:xfrm>
            <a:off x="2590800" y="1982788"/>
            <a:ext cx="4419600" cy="4416425"/>
            <a:chOff x="1440" y="1105"/>
            <a:chExt cx="2784" cy="2782"/>
          </a:xfrm>
        </p:grpSpPr>
        <p:grpSp>
          <p:nvGrpSpPr>
            <p:cNvPr id="8208" name="Group 4"/>
            <p:cNvGrpSpPr/>
            <p:nvPr/>
          </p:nvGrpSpPr>
          <p:grpSpPr>
            <a:xfrm>
              <a:off x="1440" y="1105"/>
              <a:ext cx="2784" cy="2782"/>
              <a:chOff x="1344" y="864"/>
              <a:chExt cx="3169" cy="3168"/>
            </a:xfrm>
          </p:grpSpPr>
          <p:sp>
            <p:nvSpPr>
              <p:cNvPr id="8214" name="Arc 5"/>
              <p:cNvSpPr/>
              <p:nvPr/>
            </p:nvSpPr>
            <p:spPr>
              <a:xfrm>
                <a:off x="2928" y="864"/>
                <a:ext cx="1494" cy="1584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494" y="1060"/>
                  </a:cxn>
                  <a:cxn ang="0">
                    <a:pos x="0" y="1584"/>
                  </a:cxn>
                </a:cxnLst>
                <a:pathLst>
                  <a:path w="20383" h="21599" fill="none">
                    <a:moveTo>
                      <a:pt x="204" y="-1"/>
                    </a:moveTo>
                    <a:cubicBezTo>
                      <a:pt x="9303" y="85"/>
                      <a:pt x="17372" y="5865"/>
                      <a:pt x="20383" y="14451"/>
                    </a:cubicBezTo>
                  </a:path>
                  <a:path w="20383" h="21599" stroke="0">
                    <a:moveTo>
                      <a:pt x="204" y="-1"/>
                    </a:moveTo>
                    <a:cubicBezTo>
                      <a:pt x="9303" y="85"/>
                      <a:pt x="17372" y="5865"/>
                      <a:pt x="20383" y="14451"/>
                    </a:cubicBezTo>
                    <a:lnTo>
                      <a:pt x="0" y="21599"/>
                    </a:lnTo>
                    <a:lnTo>
                      <a:pt x="204" y="-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B049">
                      <a:alpha val="100000"/>
                    </a:srgbClr>
                  </a:gs>
                  <a:gs pos="100000">
                    <a:srgbClr val="FCFCF6">
                      <a:alpha val="100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8215" name="Arc 6"/>
              <p:cNvSpPr/>
              <p:nvPr/>
            </p:nvSpPr>
            <p:spPr>
              <a:xfrm>
                <a:off x="2929" y="1927"/>
                <a:ext cx="1584" cy="1796"/>
              </a:xfrm>
              <a:custGeom>
                <a:avLst/>
                <a:gdLst/>
                <a:ahLst/>
                <a:cxnLst>
                  <a:cxn ang="0">
                    <a:pos x="1495" y="0"/>
                  </a:cxn>
                  <a:cxn ang="0">
                    <a:pos x="944" y="1796"/>
                  </a:cxn>
                  <a:cxn ang="0">
                    <a:pos x="0" y="523"/>
                  </a:cxn>
                </a:cxnLst>
                <a:pathLst>
                  <a:path w="21600" h="24481" fill="none">
                    <a:moveTo>
                      <a:pt x="20387" y="0"/>
                    </a:moveTo>
                    <a:cubicBezTo>
                      <a:pt x="21190" y="2292"/>
                      <a:pt x="21600" y="4704"/>
                      <a:pt x="21600" y="7134"/>
                    </a:cubicBezTo>
                    <a:cubicBezTo>
                      <a:pt x="21600" y="13972"/>
                      <a:pt x="18361" y="20406"/>
                      <a:pt x="12870" y="24481"/>
                    </a:cubicBezTo>
                  </a:path>
                  <a:path w="21600" h="24481" stroke="0">
                    <a:moveTo>
                      <a:pt x="20387" y="0"/>
                    </a:moveTo>
                    <a:cubicBezTo>
                      <a:pt x="21190" y="2292"/>
                      <a:pt x="21600" y="4704"/>
                      <a:pt x="21600" y="7134"/>
                    </a:cubicBezTo>
                    <a:cubicBezTo>
                      <a:pt x="21600" y="13972"/>
                      <a:pt x="18361" y="20406"/>
                      <a:pt x="12870" y="24481"/>
                    </a:cubicBezTo>
                    <a:lnTo>
                      <a:pt x="0" y="7134"/>
                    </a:lnTo>
                    <a:lnTo>
                      <a:pt x="2038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CFCF6">
                      <a:alpha val="100000"/>
                    </a:srgbClr>
                  </a:gs>
                  <a:gs pos="100000">
                    <a:srgbClr val="B3B049">
                      <a:alpha val="100000"/>
                    </a:srgbClr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8216" name="Arc 7"/>
              <p:cNvSpPr/>
              <p:nvPr/>
            </p:nvSpPr>
            <p:spPr>
              <a:xfrm>
                <a:off x="1979" y="2448"/>
                <a:ext cx="1909" cy="1584"/>
              </a:xfrm>
              <a:custGeom>
                <a:avLst/>
                <a:gdLst/>
                <a:ahLst/>
                <a:cxnLst>
                  <a:cxn ang="0">
                    <a:pos x="1909" y="1262"/>
                  </a:cxn>
                  <a:cxn ang="0">
                    <a:pos x="0" y="1266"/>
                  </a:cxn>
                  <a:cxn ang="0">
                    <a:pos x="952" y="0"/>
                  </a:cxn>
                </a:cxnLst>
                <a:pathLst>
                  <a:path w="26046" h="21600" fill="none">
                    <a:moveTo>
                      <a:pt x="26046" y="17206"/>
                    </a:moveTo>
                    <a:cubicBezTo>
                      <a:pt x="22289" y="20056"/>
                      <a:pt x="17703" y="21599"/>
                      <a:pt x="12988" y="21600"/>
                    </a:cubicBezTo>
                    <a:cubicBezTo>
                      <a:pt x="8302" y="21600"/>
                      <a:pt x="3743" y="20076"/>
                      <a:pt x="0" y="17258"/>
                    </a:cubicBezTo>
                  </a:path>
                  <a:path w="26046" h="21600" stroke="0">
                    <a:moveTo>
                      <a:pt x="26046" y="17206"/>
                    </a:moveTo>
                    <a:cubicBezTo>
                      <a:pt x="22289" y="20056"/>
                      <a:pt x="17703" y="21599"/>
                      <a:pt x="12988" y="21600"/>
                    </a:cubicBezTo>
                    <a:cubicBezTo>
                      <a:pt x="8302" y="21600"/>
                      <a:pt x="3743" y="20076"/>
                      <a:pt x="0" y="17258"/>
                    </a:cubicBezTo>
                    <a:lnTo>
                      <a:pt x="12988" y="0"/>
                    </a:lnTo>
                    <a:lnTo>
                      <a:pt x="26046" y="172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CFCF6">
                      <a:alpha val="100000"/>
                    </a:srgbClr>
                  </a:gs>
                  <a:gs pos="100000">
                    <a:srgbClr val="B3B049">
                      <a:alpha val="100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8217" name="Arc 8"/>
              <p:cNvSpPr/>
              <p:nvPr/>
            </p:nvSpPr>
            <p:spPr>
              <a:xfrm>
                <a:off x="1344" y="1884"/>
                <a:ext cx="1584" cy="1845"/>
              </a:xfrm>
              <a:custGeom>
                <a:avLst/>
                <a:gdLst/>
                <a:ahLst/>
                <a:cxnLst>
                  <a:cxn ang="0">
                    <a:pos x="647" y="1845"/>
                  </a:cxn>
                  <a:cxn ang="0">
                    <a:pos x="105" y="0"/>
                  </a:cxn>
                  <a:cxn ang="0">
                    <a:pos x="1584" y="568"/>
                  </a:cxn>
                </a:cxnLst>
                <a:pathLst>
                  <a:path w="21600" h="25161" fill="none">
                    <a:moveTo>
                      <a:pt x="8819" y="25161"/>
                    </a:moveTo>
                    <a:cubicBezTo>
                      <a:pt x="3275" y="21092"/>
                      <a:pt x="0" y="14625"/>
                      <a:pt x="0" y="7748"/>
                    </a:cubicBezTo>
                    <a:cubicBezTo>
                      <a:pt x="-1" y="5099"/>
                      <a:pt x="487" y="2472"/>
                      <a:pt x="1437" y="0"/>
                    </a:cubicBezTo>
                  </a:path>
                  <a:path w="21600" h="25161" stroke="0">
                    <a:moveTo>
                      <a:pt x="8819" y="25161"/>
                    </a:moveTo>
                    <a:cubicBezTo>
                      <a:pt x="3275" y="21092"/>
                      <a:pt x="0" y="14625"/>
                      <a:pt x="0" y="7748"/>
                    </a:cubicBezTo>
                    <a:cubicBezTo>
                      <a:pt x="-1" y="5099"/>
                      <a:pt x="487" y="2472"/>
                      <a:pt x="1437" y="0"/>
                    </a:cubicBezTo>
                    <a:lnTo>
                      <a:pt x="21600" y="7748"/>
                    </a:lnTo>
                    <a:lnTo>
                      <a:pt x="8819" y="2516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CFCF6">
                      <a:alpha val="100000"/>
                    </a:srgbClr>
                  </a:gs>
                  <a:gs pos="100000">
                    <a:srgbClr val="B3B049">
                      <a:alpha val="100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8218" name="Arc 9"/>
              <p:cNvSpPr/>
              <p:nvPr/>
            </p:nvSpPr>
            <p:spPr>
              <a:xfrm>
                <a:off x="1448" y="865"/>
                <a:ext cx="1500" cy="1584"/>
              </a:xfrm>
              <a:custGeom>
                <a:avLst/>
                <a:gdLst/>
                <a:ahLst/>
                <a:cxnLst>
                  <a:cxn ang="0">
                    <a:pos x="0" y="1035"/>
                  </a:cxn>
                  <a:cxn ang="0">
                    <a:pos x="1500" y="0"/>
                  </a:cxn>
                  <a:cxn ang="0">
                    <a:pos x="1486" y="1584"/>
                  </a:cxn>
                </a:cxnLst>
                <a:pathLst>
                  <a:path w="20453" h="21600" fill="none">
                    <a:moveTo>
                      <a:pt x="0" y="14109"/>
                    </a:moveTo>
                    <a:cubicBezTo>
                      <a:pt x="3135" y="5629"/>
                      <a:pt x="11219" y="-1"/>
                      <a:pt x="20260" y="0"/>
                    </a:cubicBezTo>
                    <a:cubicBezTo>
                      <a:pt x="20324" y="0"/>
                      <a:pt x="20388" y="0"/>
                      <a:pt x="20453" y="0"/>
                    </a:cubicBezTo>
                  </a:path>
                  <a:path w="20453" h="21600" stroke="0">
                    <a:moveTo>
                      <a:pt x="0" y="14109"/>
                    </a:moveTo>
                    <a:cubicBezTo>
                      <a:pt x="3135" y="5629"/>
                      <a:pt x="11219" y="-1"/>
                      <a:pt x="20260" y="0"/>
                    </a:cubicBezTo>
                    <a:cubicBezTo>
                      <a:pt x="20324" y="0"/>
                      <a:pt x="20388" y="0"/>
                      <a:pt x="20453" y="0"/>
                    </a:cubicBezTo>
                    <a:lnTo>
                      <a:pt x="20260" y="21600"/>
                    </a:lnTo>
                    <a:lnTo>
                      <a:pt x="0" y="1410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B049">
                      <a:alpha val="100000"/>
                    </a:srgbClr>
                  </a:gs>
                  <a:gs pos="100000">
                    <a:srgbClr val="FCFCF6">
                      <a:alpha val="100000"/>
                    </a:srgbClr>
                  </a:gs>
                </a:gsLst>
                <a:lin ang="2700000" scaled="1"/>
                <a:tileRect/>
              </a:gradFill>
              <a:ln w="9525">
                <a:noFill/>
              </a:ln>
            </p:spPr>
            <p:txBody>
              <a:bodyPr/>
              <a:p>
                <a:endParaRPr lang="zh-TW" altLang="en-US"/>
              </a:p>
            </p:txBody>
          </p:sp>
          <p:sp>
            <p:nvSpPr>
              <p:cNvPr id="381962" name="Oval 10"/>
              <p:cNvSpPr>
                <a:spLocks noChangeArrowheads="1"/>
              </p:cNvSpPr>
              <p:nvPr/>
            </p:nvSpPr>
            <p:spPr bwMode="auto">
              <a:xfrm>
                <a:off x="1344" y="864"/>
                <a:ext cx="3168" cy="316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33333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AFAFAF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TW" sz="3200" b="1" i="0" u="none" strike="noStrike" kern="1200" cap="none" spc="0" normalizeH="0" baseline="0" noProof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新細明體" panose="02020500000000000000" charset="-120"/>
                    <a:cs typeface="+mn-cs"/>
                  </a:rPr>
                  <a:t>MSF</a:t>
                </a:r>
                <a:endParaRPr kumimoji="0" lang="en-US" altLang="zh-TW" sz="32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anose="020B0606020202030204" pitchFamily="34" charset="0"/>
                  <a:ea typeface="新細明體" panose="02020500000000000000" charset="-120"/>
                  <a:cs typeface="+mn-cs"/>
                </a:endParaRPr>
              </a:p>
            </p:txBody>
          </p:sp>
        </p:grpSp>
        <p:pic>
          <p:nvPicPr>
            <p:cNvPr id="8209" name="Picture 11" descr="Planni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81722">
              <a:off x="3804" y="2448"/>
              <a:ext cx="324" cy="7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10" name="Picture 12" descr="Developi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1" y="3552"/>
              <a:ext cx="979" cy="26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11" name="Picture 13" descr="Stabilizi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" y="2352"/>
              <a:ext cx="310" cy="89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12" name="Picture 14" descr="Deployi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7" y="1289"/>
              <a:ext cx="749" cy="58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213" name="Picture 15" descr="Envisioni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" y="1248"/>
              <a:ext cx="821" cy="69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196" name="AutoShape 16"/>
          <p:cNvSpPr/>
          <p:nvPr/>
        </p:nvSpPr>
        <p:spPr>
          <a:xfrm>
            <a:off x="4114800" y="1447800"/>
            <a:ext cx="1330325" cy="711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wrap="none" anchor="ctr">
            <a:spAutoFit/>
          </a:bodyPr>
          <a:p>
            <a:pPr lvl="0"/>
            <a:r>
              <a:rPr lang="en-US" altLang="zh-TW" dirty="0">
                <a:latin typeface="Arial Narrow" panose="020B0606020202030204" pitchFamily="34" charset="0"/>
                <a:ea typeface="新細明體" panose="02020500000000000000" charset="-120"/>
              </a:rPr>
              <a:t>Deployment</a:t>
            </a:r>
            <a:endParaRPr lang="en-US" altLang="zh-TW" dirty="0">
              <a:latin typeface="Arial Narrow" panose="020B0606020202030204" pitchFamily="34" charset="0"/>
              <a:ea typeface="新細明體" panose="02020500000000000000" charset="-120"/>
            </a:endParaRPr>
          </a:p>
          <a:p>
            <a:pPr lvl="0"/>
            <a:r>
              <a:rPr lang="en-US" altLang="zh-TW" dirty="0">
                <a:latin typeface="Arial Narrow" panose="020B0606020202030204" pitchFamily="34" charset="0"/>
                <a:ea typeface="新細明體" panose="02020500000000000000" charset="-120"/>
              </a:rPr>
              <a:t>Complete</a:t>
            </a:r>
            <a:endParaRPr lang="en-US" altLang="zh-TW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sp>
        <p:nvSpPr>
          <p:cNvPr id="8197" name="AutoShape 17"/>
          <p:cNvSpPr/>
          <p:nvPr/>
        </p:nvSpPr>
        <p:spPr>
          <a:xfrm>
            <a:off x="6696075" y="3048000"/>
            <a:ext cx="1433513" cy="711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wrap="none" anchor="ctr">
            <a:spAutoFit/>
          </a:bodyPr>
          <a:p>
            <a:pPr lvl="0"/>
            <a:r>
              <a:rPr lang="en-US" altLang="zh-TW" dirty="0">
                <a:latin typeface="Arial Narrow" panose="020B0606020202030204" pitchFamily="34" charset="0"/>
                <a:ea typeface="新細明體" panose="02020500000000000000" charset="-120"/>
              </a:rPr>
              <a:t>Vision/Scope</a:t>
            </a:r>
            <a:endParaRPr lang="en-US" altLang="zh-TW" dirty="0">
              <a:latin typeface="Arial Narrow" panose="020B0606020202030204" pitchFamily="34" charset="0"/>
              <a:ea typeface="新細明體" panose="02020500000000000000" charset="-120"/>
            </a:endParaRPr>
          </a:p>
          <a:p>
            <a:pPr lvl="0"/>
            <a:r>
              <a:rPr lang="en-US" altLang="zh-TW" dirty="0">
                <a:latin typeface="Arial Narrow" panose="020B0606020202030204" pitchFamily="34" charset="0"/>
                <a:ea typeface="新細明體" panose="02020500000000000000" charset="-120"/>
              </a:rPr>
              <a:t>Approved</a:t>
            </a:r>
            <a:endParaRPr lang="en-US" altLang="zh-TW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sp>
        <p:nvSpPr>
          <p:cNvPr id="8198" name="AutoShape 18"/>
          <p:cNvSpPr/>
          <p:nvPr/>
        </p:nvSpPr>
        <p:spPr>
          <a:xfrm>
            <a:off x="6016625" y="5638800"/>
            <a:ext cx="1444625" cy="711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wrap="none" anchor="ctr">
            <a:spAutoFit/>
          </a:bodyPr>
          <a:p>
            <a:pPr lvl="0"/>
            <a:r>
              <a:rPr lang="en-US" altLang="zh-TW" dirty="0">
                <a:latin typeface="Arial Narrow" panose="020B0606020202030204" pitchFamily="34" charset="0"/>
                <a:ea typeface="新細明體" panose="02020500000000000000" charset="-120"/>
              </a:rPr>
              <a:t>Project Plans</a:t>
            </a:r>
            <a:endParaRPr lang="en-US" altLang="zh-TW" dirty="0">
              <a:latin typeface="Arial Narrow" panose="020B0606020202030204" pitchFamily="34" charset="0"/>
              <a:ea typeface="新細明體" panose="02020500000000000000" charset="-120"/>
            </a:endParaRPr>
          </a:p>
          <a:p>
            <a:pPr lvl="0"/>
            <a:r>
              <a:rPr lang="en-US" altLang="zh-TW" dirty="0">
                <a:latin typeface="Arial Narrow" panose="020B0606020202030204" pitchFamily="34" charset="0"/>
                <a:ea typeface="新細明體" panose="02020500000000000000" charset="-120"/>
              </a:rPr>
              <a:t>Approved</a:t>
            </a:r>
            <a:endParaRPr lang="en-US" altLang="zh-TW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sp>
        <p:nvSpPr>
          <p:cNvPr id="8199" name="AutoShape 19"/>
          <p:cNvSpPr/>
          <p:nvPr/>
        </p:nvSpPr>
        <p:spPr>
          <a:xfrm>
            <a:off x="2039938" y="5791200"/>
            <a:ext cx="1704975" cy="4079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wrap="none" anchor="ctr">
            <a:spAutoFit/>
          </a:bodyPr>
          <a:p>
            <a:pPr lvl="0"/>
            <a:r>
              <a:rPr lang="en-US" altLang="zh-TW" dirty="0">
                <a:latin typeface="Arial Narrow" panose="020B0606020202030204" pitchFamily="34" charset="0"/>
                <a:ea typeface="新細明體" panose="02020500000000000000" charset="-120"/>
              </a:rPr>
              <a:t>Scope Complete</a:t>
            </a:r>
            <a:endParaRPr lang="en-US" altLang="zh-TW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sp>
        <p:nvSpPr>
          <p:cNvPr id="8200" name="AutoShape 20"/>
          <p:cNvSpPr/>
          <p:nvPr/>
        </p:nvSpPr>
        <p:spPr>
          <a:xfrm>
            <a:off x="884238" y="3124200"/>
            <a:ext cx="2012950" cy="711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DACD0"/>
              </a:gs>
              <a:gs pos="100000">
                <a:srgbClr val="DEE7F1"/>
              </a:gs>
            </a:gsLst>
            <a:lin ang="2700000" scaled="1"/>
            <a:tileRect/>
          </a:gradFill>
          <a:ln w="9525" cap="flat" cmpd="sng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>
            <a:outerShdw dist="35921" dir="2699999" algn="ctr" rotWithShape="0">
              <a:srgbClr val="AFAFAF"/>
            </a:outerShdw>
          </a:effectLst>
        </p:spPr>
        <p:txBody>
          <a:bodyPr wrap="none" anchor="ctr">
            <a:spAutoFit/>
          </a:bodyPr>
          <a:p>
            <a:pPr lvl="0"/>
            <a:r>
              <a:rPr lang="en-US" altLang="zh-TW" dirty="0">
                <a:latin typeface="Arial Narrow" panose="020B0606020202030204" pitchFamily="34" charset="0"/>
                <a:ea typeface="新細明體" panose="02020500000000000000" charset="-120"/>
              </a:rPr>
              <a:t>Release Readiness </a:t>
            </a:r>
            <a:endParaRPr lang="en-US" altLang="zh-TW" dirty="0">
              <a:latin typeface="Arial Narrow" panose="020B0606020202030204" pitchFamily="34" charset="0"/>
              <a:ea typeface="新細明體" panose="02020500000000000000" charset="-120"/>
            </a:endParaRPr>
          </a:p>
          <a:p>
            <a:pPr lvl="0"/>
            <a:r>
              <a:rPr lang="en-US" altLang="zh-TW" dirty="0">
                <a:latin typeface="Arial Narrow" panose="020B0606020202030204" pitchFamily="34" charset="0"/>
                <a:ea typeface="新細明體" panose="02020500000000000000" charset="-120"/>
              </a:rPr>
              <a:t>Approved</a:t>
            </a:r>
            <a:endParaRPr lang="en-US" altLang="zh-TW" dirty="0">
              <a:latin typeface="Arial Narrow" panose="020B0606020202030204" pitchFamily="34" charset="0"/>
              <a:ea typeface="新細明體" panose="02020500000000000000" charset="-120"/>
            </a:endParaRPr>
          </a:p>
        </p:txBody>
      </p:sp>
      <p:grpSp>
        <p:nvGrpSpPr>
          <p:cNvPr id="8201" name="Group 21"/>
          <p:cNvGrpSpPr/>
          <p:nvPr/>
        </p:nvGrpSpPr>
        <p:grpSpPr>
          <a:xfrm>
            <a:off x="2971800" y="2286000"/>
            <a:ext cx="3489325" cy="3581400"/>
            <a:chOff x="1680" y="1296"/>
            <a:chExt cx="2198" cy="2256"/>
          </a:xfrm>
        </p:grpSpPr>
        <p:sp>
          <p:nvSpPr>
            <p:cNvPr id="8202" name="Freeform 22"/>
            <p:cNvSpPr/>
            <p:nvPr/>
          </p:nvSpPr>
          <p:spPr>
            <a:xfrm rot="540000">
              <a:off x="1789" y="1405"/>
              <a:ext cx="2079" cy="2147"/>
            </a:xfrm>
            <a:custGeom>
              <a:avLst/>
              <a:gdLst/>
              <a:ahLst/>
              <a:cxnLst>
                <a:cxn ang="0">
                  <a:pos x="1040" y="55"/>
                </a:cxn>
                <a:cxn ang="0">
                  <a:pos x="1149" y="55"/>
                </a:cxn>
                <a:cxn ang="0">
                  <a:pos x="1149" y="0"/>
                </a:cxn>
                <a:cxn ang="0">
                  <a:pos x="1422" y="109"/>
                </a:cxn>
                <a:cxn ang="0">
                  <a:pos x="1149" y="219"/>
                </a:cxn>
                <a:cxn ang="0">
                  <a:pos x="1149" y="164"/>
                </a:cxn>
                <a:cxn ang="0">
                  <a:pos x="1040" y="164"/>
                </a:cxn>
                <a:cxn ang="0">
                  <a:pos x="109" y="1094"/>
                </a:cxn>
                <a:cxn ang="0">
                  <a:pos x="1040" y="2024"/>
                </a:cxn>
                <a:cxn ang="0">
                  <a:pos x="1970" y="1094"/>
                </a:cxn>
                <a:cxn ang="0">
                  <a:pos x="1040" y="274"/>
                </a:cxn>
                <a:cxn ang="0">
                  <a:pos x="2079" y="1094"/>
                </a:cxn>
                <a:cxn ang="0">
                  <a:pos x="1040" y="2133"/>
                </a:cxn>
                <a:cxn ang="0">
                  <a:pos x="0" y="1094"/>
                </a:cxn>
                <a:cxn ang="0">
                  <a:pos x="1040" y="55"/>
                </a:cxn>
              </a:cxnLst>
              <a:pathLst>
                <a:path w="1824" h="1884">
                  <a:moveTo>
                    <a:pt x="912" y="48"/>
                  </a:moveTo>
                  <a:lnTo>
                    <a:pt x="1008" y="48"/>
                  </a:lnTo>
                  <a:lnTo>
                    <a:pt x="1008" y="0"/>
                  </a:lnTo>
                  <a:lnTo>
                    <a:pt x="1248" y="96"/>
                  </a:lnTo>
                  <a:lnTo>
                    <a:pt x="1008" y="192"/>
                  </a:lnTo>
                  <a:lnTo>
                    <a:pt x="1008" y="144"/>
                  </a:lnTo>
                  <a:lnTo>
                    <a:pt x="912" y="144"/>
                  </a:lnTo>
                  <a:cubicBezTo>
                    <a:pt x="912" y="144"/>
                    <a:pt x="160" y="140"/>
                    <a:pt x="96" y="960"/>
                  </a:cubicBezTo>
                  <a:cubicBezTo>
                    <a:pt x="144" y="1772"/>
                    <a:pt x="912" y="1776"/>
                    <a:pt x="912" y="1776"/>
                  </a:cubicBezTo>
                  <a:cubicBezTo>
                    <a:pt x="912" y="1776"/>
                    <a:pt x="1676" y="1776"/>
                    <a:pt x="1728" y="960"/>
                  </a:cubicBezTo>
                  <a:cubicBezTo>
                    <a:pt x="1716" y="200"/>
                    <a:pt x="912" y="240"/>
                    <a:pt x="912" y="240"/>
                  </a:cubicBezTo>
                  <a:cubicBezTo>
                    <a:pt x="912" y="240"/>
                    <a:pt x="1812" y="152"/>
                    <a:pt x="1824" y="960"/>
                  </a:cubicBezTo>
                  <a:cubicBezTo>
                    <a:pt x="1772" y="1884"/>
                    <a:pt x="912" y="1872"/>
                    <a:pt x="912" y="1872"/>
                  </a:cubicBezTo>
                  <a:cubicBezTo>
                    <a:pt x="912" y="1872"/>
                    <a:pt x="40" y="1872"/>
                    <a:pt x="0" y="960"/>
                  </a:cubicBezTo>
                  <a:cubicBezTo>
                    <a:pt x="48" y="36"/>
                    <a:pt x="912" y="48"/>
                    <a:pt x="912" y="48"/>
                  </a:cubicBezTo>
                  <a:close/>
                </a:path>
              </a:pathLst>
            </a:custGeom>
            <a:solidFill>
              <a:srgbClr val="CC0000">
                <a:alpha val="100000"/>
              </a:srgbClr>
            </a:solidFill>
            <a:ln w="9525">
              <a:noFill/>
            </a:ln>
            <a:effectLst>
              <a:outerShdw dist="35921" dir="2699999" algn="ctr" rotWithShape="0">
                <a:schemeClr val="tx1">
                  <a:alpha val="50000"/>
                </a:schemeClr>
              </a:outerShdw>
            </a:effectLst>
          </p:spPr>
          <p:txBody>
            <a:bodyPr/>
            <a:p>
              <a:endParaRPr lang="zh-TW" altLang="en-US"/>
            </a:p>
          </p:txBody>
        </p:sp>
        <p:sp>
          <p:nvSpPr>
            <p:cNvPr id="8203" name="AutoShape 23"/>
            <p:cNvSpPr/>
            <p:nvPr/>
          </p:nvSpPr>
          <p:spPr>
            <a:xfrm>
              <a:off x="2614" y="1296"/>
              <a:ext cx="461" cy="461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8204" name="AutoShape 24"/>
            <p:cNvSpPr/>
            <p:nvPr/>
          </p:nvSpPr>
          <p:spPr>
            <a:xfrm>
              <a:off x="1680" y="1898"/>
              <a:ext cx="461" cy="461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8205" name="AutoShape 25"/>
            <p:cNvSpPr/>
            <p:nvPr/>
          </p:nvSpPr>
          <p:spPr>
            <a:xfrm>
              <a:off x="1986" y="3044"/>
              <a:ext cx="462" cy="460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8206" name="AutoShape 26"/>
            <p:cNvSpPr/>
            <p:nvPr/>
          </p:nvSpPr>
          <p:spPr>
            <a:xfrm>
              <a:off x="3417" y="1898"/>
              <a:ext cx="461" cy="461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8207" name="AutoShape 27"/>
            <p:cNvSpPr/>
            <p:nvPr/>
          </p:nvSpPr>
          <p:spPr>
            <a:xfrm>
              <a:off x="3186" y="3044"/>
              <a:ext cx="462" cy="460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</p:grpSp>
      <p:sp>
        <p:nvSpPr>
          <p:cNvPr id="2" name="標題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TW" altLang="en-US"/>
              <a:t>MSF Process Model的五個階段</a:t>
            </a:r>
            <a:endParaRPr lang="zh-TW" altLang="en-US"/>
          </a:p>
        </p:txBody>
      </p:sp>
    </p:spTree>
  </p:cSld>
  <p:clrMapOvr>
    <a:masterClrMapping/>
  </p:clrMapOvr>
  <p:transition spd="slow">
    <p:wipe dir="d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A/B </a:t>
            </a:r>
            <a:r>
              <a:rPr altLang="en-US"/>
              <a:t>測試</a:t>
            </a:r>
            <a:endParaRPr altLang="en-US"/>
          </a:p>
        </p:txBody>
      </p:sp>
      <p:pic>
        <p:nvPicPr>
          <p:cNvPr id="7" name="內容版面配置區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4750" y="1795780"/>
            <a:ext cx="7002780" cy="414528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44235" y="6256020"/>
            <a:ext cx="2121535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維基百科</a:t>
            </a:r>
            <a:endParaRPr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Demo: UI </a:t>
            </a:r>
            <a:r>
              <a:rPr altLang="en-US"/>
              <a:t>自動化測試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zh-TW" altLang="en-US" sz="2800"/>
              <a:t>安裝 Puppeteer</a:t>
            </a:r>
            <a:endParaRPr lang="zh-TW" altLang="en-US" sz="2800"/>
          </a:p>
          <a:p>
            <a:pPr marL="514350" indent="-514350">
              <a:buAutoNum type="arabicPeriod"/>
            </a:pPr>
            <a:r>
              <a:rPr lang="zh-TW" altLang="en-US" sz="2800"/>
              <a:t>啟動 Puppeteer 瀏覽網站</a:t>
            </a:r>
            <a:endParaRPr lang="zh-TW" altLang="en-US" sz="2800"/>
          </a:p>
          <a:p>
            <a:pPr marL="514350" indent="-514350">
              <a:buAutoNum type="arabicPeriod"/>
            </a:pPr>
            <a:r>
              <a:rPr lang="zh-TW" altLang="en-US" sz="2800"/>
              <a:t>模擬鍵盤操作</a:t>
            </a:r>
            <a:endParaRPr lang="zh-TW" altLang="en-US" sz="2800"/>
          </a:p>
          <a:p>
            <a:pPr marL="514350" indent="-514350">
              <a:buAutoNum type="arabicPeriod"/>
            </a:pPr>
            <a:r>
              <a:rPr lang="zh-TW" altLang="en-US" sz="2800"/>
              <a:t>模擬滑鼠點按</a:t>
            </a:r>
            <a:endParaRPr lang="zh-TW" altLang="en-US" sz="2800"/>
          </a:p>
          <a:p>
            <a:pPr marL="514350" indent="-514350">
              <a:buAutoNum type="arabicPeriod"/>
            </a:pPr>
            <a:r>
              <a:rPr lang="zh-TW" altLang="en-US" sz="2800"/>
              <a:t>擷取網頁內容</a:t>
            </a:r>
            <a:endParaRPr lang="zh-TW" altLang="en-US" sz="2800"/>
          </a:p>
        </p:txBody>
      </p:sp>
    </p:spTree>
  </p:cSld>
  <p:clrMapOvr>
    <a:masterClrMapping/>
  </p:clrMapOvr>
  <p:transition spd="slow">
    <p:wipe dir="d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TW"/>
              <a:t>Demo: </a:t>
            </a:r>
            <a:r>
              <a:rPr altLang="en-US"/>
              <a:t>以 Jest 進行單元測試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zh-TW" altLang="en-US" sz="2800">
                <a:latin typeface="微軟正黑體" panose="020B0604030504040204" pitchFamily="34" charset="-120"/>
              </a:rPr>
              <a:t>建立 Node.js 專案</a:t>
            </a:r>
            <a:endParaRPr lang="zh-TW" altLang="en-US" sz="2800">
              <a:latin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sz="2800">
                <a:latin typeface="微軟正黑體" panose="020B0604030504040204" pitchFamily="34" charset="-120"/>
              </a:rPr>
              <a:t>建立網站並且初步試用</a:t>
            </a:r>
            <a:endParaRPr lang="zh-TW" altLang="en-US" sz="2800">
              <a:latin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sz="2800">
                <a:latin typeface="微軟正黑體" panose="020B0604030504040204" pitchFamily="34" charset="-120"/>
              </a:rPr>
              <a:t>撰寫單元測試程式</a:t>
            </a:r>
            <a:endParaRPr lang="zh-TW" altLang="en-US" sz="2800">
              <a:latin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sz="2800">
                <a:latin typeface="微軟正黑體" panose="020B0604030504040204" pitchFamily="34" charset="-120"/>
              </a:rPr>
              <a:t>以 </a:t>
            </a:r>
            <a:r>
              <a:rPr lang="en-US" altLang="zh-TW" sz="2800">
                <a:latin typeface="微軟正黑體" panose="020B0604030504040204" pitchFamily="34" charset="-120"/>
              </a:rPr>
              <a:t>Jest </a:t>
            </a:r>
            <a:r>
              <a:rPr lang="zh-TW" altLang="en-US" sz="2800">
                <a:latin typeface="微軟正黑體" panose="020B0604030504040204" pitchFamily="34" charset="-120"/>
              </a:rPr>
              <a:t>開始單元測試並且修訂錯誤</a:t>
            </a:r>
            <a:endParaRPr lang="zh-TW" altLang="en-US" sz="2800">
              <a:latin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sz="2800">
                <a:latin typeface="微軟正黑體" panose="020B0604030504040204" pitchFamily="34" charset="-120"/>
              </a:rPr>
              <a:t>觀看 coverage 報告</a:t>
            </a:r>
            <a:endParaRPr lang="zh-TW" altLang="en-US" sz="2800">
              <a:latin typeface="微軟正黑體" panose="020B0604030504040204" pitchFamily="34" charset="-120"/>
            </a:endParaRPr>
          </a:p>
        </p:txBody>
      </p:sp>
    </p:spTree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/>
              <a:t>Planning </a:t>
            </a:r>
            <a:r>
              <a:rPr altLang="en-US"/>
              <a:t>階段</a:t>
            </a:r>
            <a:endParaRPr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62000" y="1596390"/>
            <a:ext cx="8077200" cy="4293870"/>
          </a:xfrm>
        </p:spPr>
        <p:txBody>
          <a:bodyPr>
            <a:normAutofit/>
          </a:bodyPr>
          <a:p>
            <a:pPr marL="514350" indent="-514350">
              <a:buAutoNum type="arabicPeriod"/>
            </a:pPr>
            <a:r>
              <a:rPr lang="en-US" altLang="zh-TW" sz="2800"/>
              <a:t>Conceptual Design</a:t>
            </a:r>
            <a:endParaRPr lang="en-US" altLang="zh-TW" sz="2800"/>
          </a:p>
          <a:p>
            <a:pPr marL="971550" lvl="1" indent="-514350"/>
            <a:r>
              <a:rPr altLang="en-US" sz="2400"/>
              <a:t>故事、情節</a:t>
            </a:r>
            <a:endParaRPr altLang="en-US" sz="2400"/>
          </a:p>
          <a:p>
            <a:pPr marL="971550" lvl="1" indent="-514350"/>
            <a:r>
              <a:rPr altLang="en-US" sz="2400"/>
              <a:t>從現在情節到未來情節</a:t>
            </a:r>
            <a:endParaRPr altLang="en-US" sz="2400"/>
          </a:p>
          <a:p>
            <a:pPr marL="514350" indent="-514350">
              <a:buAutoNum type="arabicPeriod"/>
            </a:pPr>
            <a:r>
              <a:rPr lang="en-US" altLang="zh-TW" sz="2800"/>
              <a:t>Logical Design</a:t>
            </a:r>
            <a:endParaRPr lang="en-US" altLang="zh-TW" sz="2800"/>
          </a:p>
          <a:p>
            <a:pPr marL="971550" lvl="1" indent="-514350"/>
            <a:r>
              <a:rPr altLang="en-US" sz="2400"/>
              <a:t>模組化</a:t>
            </a:r>
            <a:endParaRPr altLang="en-US" sz="2400"/>
          </a:p>
          <a:p>
            <a:pPr marL="971550" lvl="1" indent="-514350"/>
            <a:r>
              <a:rPr altLang="en-US" sz="2400"/>
              <a:t>最佳化</a:t>
            </a:r>
            <a:endParaRPr altLang="en-US" sz="2400"/>
          </a:p>
          <a:p>
            <a:pPr marL="514350" indent="-514350">
              <a:buAutoNum type="arabicPeriod"/>
            </a:pPr>
            <a:r>
              <a:rPr lang="en-US" altLang="zh-TW" sz="2800"/>
              <a:t>Physical Design</a:t>
            </a:r>
            <a:endParaRPr lang="en-US" altLang="zh-TW" sz="2800"/>
          </a:p>
          <a:p>
            <a:pPr marL="971550" lvl="1" indent="-514350"/>
            <a:r>
              <a:rPr altLang="en-US" sz="2400"/>
              <a:t>實作、細節</a:t>
            </a:r>
            <a:endParaRPr altLang="en-US" sz="2400"/>
          </a:p>
        </p:txBody>
      </p:sp>
      <p:grpSp>
        <p:nvGrpSpPr>
          <p:cNvPr id="25602" name="Group 2"/>
          <p:cNvGrpSpPr/>
          <p:nvPr/>
        </p:nvGrpSpPr>
        <p:grpSpPr>
          <a:xfrm>
            <a:off x="3657600" y="2102168"/>
            <a:ext cx="4919663" cy="5164137"/>
            <a:chOff x="2304" y="1037"/>
            <a:chExt cx="3099" cy="3253"/>
          </a:xfrm>
        </p:grpSpPr>
        <p:sp>
          <p:nvSpPr>
            <p:cNvPr id="25605" name="Line 3"/>
            <p:cNvSpPr/>
            <p:nvPr/>
          </p:nvSpPr>
          <p:spPr>
            <a:xfrm>
              <a:off x="4980" y="2152"/>
              <a:ext cx="192" cy="96"/>
            </a:xfrm>
            <a:prstGeom prst="line">
              <a:avLst/>
            </a:prstGeom>
            <a:ln w="28575" cap="flat" cmpd="sng">
              <a:solidFill>
                <a:srgbClr val="CC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06" name="Arc 4"/>
            <p:cNvSpPr/>
            <p:nvPr/>
          </p:nvSpPr>
          <p:spPr>
            <a:xfrm>
              <a:off x="3172" y="1586"/>
              <a:ext cx="1228" cy="1392"/>
            </a:xfrm>
            <a:custGeom>
              <a:avLst/>
              <a:gdLst/>
              <a:ahLst/>
              <a:cxnLst>
                <a:cxn ang="0">
                  <a:pos x="1159" y="0"/>
                </a:cxn>
                <a:cxn ang="0">
                  <a:pos x="732" y="1392"/>
                </a:cxn>
                <a:cxn ang="0">
                  <a:pos x="0" y="406"/>
                </a:cxn>
              </a:cxnLst>
              <a:pathLst>
                <a:path w="21600" h="24481" fill="none">
                  <a:moveTo>
                    <a:pt x="20387" y="0"/>
                  </a:moveTo>
                  <a:cubicBezTo>
                    <a:pt x="21190" y="2292"/>
                    <a:pt x="21600" y="4704"/>
                    <a:pt x="21600" y="7134"/>
                  </a:cubicBezTo>
                  <a:cubicBezTo>
                    <a:pt x="21600" y="13972"/>
                    <a:pt x="18361" y="20406"/>
                    <a:pt x="12870" y="24481"/>
                  </a:cubicBezTo>
                </a:path>
                <a:path w="21600" h="24481" stroke="0">
                  <a:moveTo>
                    <a:pt x="20387" y="0"/>
                  </a:moveTo>
                  <a:cubicBezTo>
                    <a:pt x="21190" y="2292"/>
                    <a:pt x="21600" y="4704"/>
                    <a:pt x="21600" y="7134"/>
                  </a:cubicBezTo>
                  <a:cubicBezTo>
                    <a:pt x="21600" y="13972"/>
                    <a:pt x="18361" y="20406"/>
                    <a:pt x="12870" y="24481"/>
                  </a:cubicBezTo>
                  <a:lnTo>
                    <a:pt x="0" y="7134"/>
                  </a:lnTo>
                  <a:lnTo>
                    <a:pt x="20387" y="0"/>
                  </a:lnTo>
                  <a:close/>
                </a:path>
              </a:pathLst>
            </a:custGeom>
            <a:gradFill rotWithShape="1">
              <a:gsLst>
                <a:gs pos="0">
                  <a:srgbClr val="FCFCF6">
                    <a:alpha val="100000"/>
                  </a:srgbClr>
                </a:gs>
                <a:gs pos="100000">
                  <a:srgbClr val="B3B049">
                    <a:alpha val="100000"/>
                  </a:srgbClr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423941" name="Oval 5"/>
            <p:cNvSpPr>
              <a:spLocks noChangeArrowheads="1"/>
            </p:cNvSpPr>
            <p:nvPr/>
          </p:nvSpPr>
          <p:spPr bwMode="auto">
            <a:xfrm>
              <a:off x="2939" y="1310"/>
              <a:ext cx="1440" cy="152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path path="rect">
                <a:fillToRect r="100000" b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33333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AFAFAF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TW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新細明體" panose="02020500000000000000" charset="-120"/>
                <a:cs typeface="+mn-cs"/>
              </a:endParaRPr>
            </a:p>
          </p:txBody>
        </p:sp>
        <p:sp>
          <p:nvSpPr>
            <p:cNvPr id="25608" name="Arc 6"/>
            <p:cNvSpPr/>
            <p:nvPr/>
          </p:nvSpPr>
          <p:spPr>
            <a:xfrm>
              <a:off x="3154" y="1040"/>
              <a:ext cx="1461" cy="1120"/>
            </a:xfrm>
            <a:custGeom>
              <a:avLst/>
              <a:gdLst/>
              <a:ahLst/>
              <a:cxnLst>
                <a:cxn ang="0">
                  <a:pos x="1101" y="0"/>
                </a:cxn>
                <a:cxn ang="0">
                  <a:pos x="1452" y="1120"/>
                </a:cxn>
                <a:cxn ang="0">
                  <a:pos x="0" y="962"/>
                </a:cxn>
              </a:cxnLst>
              <a:pathLst>
                <a:path w="21600" h="16544" fill="none">
                  <a:moveTo>
                    <a:pt x="16272" y="0"/>
                  </a:moveTo>
                  <a:cubicBezTo>
                    <a:pt x="19707" y="3934"/>
                    <a:pt x="21600" y="8981"/>
                    <a:pt x="21600" y="14204"/>
                  </a:cubicBezTo>
                  <a:cubicBezTo>
                    <a:pt x="21600" y="14985"/>
                    <a:pt x="21557" y="15766"/>
                    <a:pt x="21472" y="16543"/>
                  </a:cubicBezTo>
                </a:path>
                <a:path w="21600" h="16544" stroke="0">
                  <a:moveTo>
                    <a:pt x="16272" y="0"/>
                  </a:moveTo>
                  <a:cubicBezTo>
                    <a:pt x="19707" y="3934"/>
                    <a:pt x="21600" y="8981"/>
                    <a:pt x="21600" y="14204"/>
                  </a:cubicBezTo>
                  <a:cubicBezTo>
                    <a:pt x="21600" y="14985"/>
                    <a:pt x="21557" y="15766"/>
                    <a:pt x="21472" y="16543"/>
                  </a:cubicBezTo>
                  <a:lnTo>
                    <a:pt x="0" y="14204"/>
                  </a:lnTo>
                  <a:lnTo>
                    <a:pt x="16272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9A9C4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09" name="Arc 7"/>
            <p:cNvSpPr/>
            <p:nvPr/>
          </p:nvSpPr>
          <p:spPr>
            <a:xfrm>
              <a:off x="2941" y="1607"/>
              <a:ext cx="1908" cy="1167"/>
            </a:xfrm>
            <a:custGeom>
              <a:avLst/>
              <a:gdLst/>
              <a:ahLst/>
              <a:cxnLst>
                <a:cxn ang="0">
                  <a:pos x="1886" y="0"/>
                </a:cxn>
                <a:cxn ang="0">
                  <a:pos x="1694" y="1167"/>
                </a:cxn>
                <a:cxn ang="0">
                  <a:pos x="0" y="287"/>
                </a:cxn>
              </a:cxnLst>
              <a:pathLst>
                <a:path w="21600" h="13185" fill="none">
                  <a:moveTo>
                    <a:pt x="21355" y="0"/>
                  </a:moveTo>
                  <a:cubicBezTo>
                    <a:pt x="21518" y="1072"/>
                    <a:pt x="21600" y="2154"/>
                    <a:pt x="21600" y="3239"/>
                  </a:cubicBezTo>
                  <a:cubicBezTo>
                    <a:pt x="21600" y="6700"/>
                    <a:pt x="20767" y="10111"/>
                    <a:pt x="19173" y="13184"/>
                  </a:cubicBezTo>
                </a:path>
                <a:path w="21600" h="13185" stroke="0">
                  <a:moveTo>
                    <a:pt x="21355" y="0"/>
                  </a:moveTo>
                  <a:cubicBezTo>
                    <a:pt x="21518" y="1072"/>
                    <a:pt x="21600" y="2154"/>
                    <a:pt x="21600" y="3239"/>
                  </a:cubicBezTo>
                  <a:cubicBezTo>
                    <a:pt x="21600" y="6700"/>
                    <a:pt x="20767" y="10111"/>
                    <a:pt x="19173" y="13184"/>
                  </a:cubicBezTo>
                  <a:lnTo>
                    <a:pt x="0" y="3239"/>
                  </a:lnTo>
                  <a:lnTo>
                    <a:pt x="21355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5E89B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10" name="Arc 8"/>
            <p:cNvSpPr/>
            <p:nvPr/>
          </p:nvSpPr>
          <p:spPr>
            <a:xfrm>
              <a:off x="2667" y="1771"/>
              <a:ext cx="2396" cy="1652"/>
            </a:xfrm>
            <a:custGeom>
              <a:avLst/>
              <a:gdLst/>
              <a:ahLst/>
              <a:cxnLst>
                <a:cxn ang="0">
                  <a:pos x="2396" y="415"/>
                </a:cxn>
                <a:cxn ang="0">
                  <a:pos x="1786" y="1652"/>
                </a:cxn>
                <a:cxn ang="0">
                  <a:pos x="0" y="0"/>
                </a:cxn>
              </a:cxnLst>
              <a:pathLst>
                <a:path w="21283" h="14663" fill="none">
                  <a:moveTo>
                    <a:pt x="21283" y="3685"/>
                  </a:moveTo>
                  <a:cubicBezTo>
                    <a:pt x="20572" y="7790"/>
                    <a:pt x="18689" y="11603"/>
                    <a:pt x="15860" y="14662"/>
                  </a:cubicBezTo>
                </a:path>
                <a:path w="21283" h="14663" stroke="0">
                  <a:moveTo>
                    <a:pt x="21283" y="3685"/>
                  </a:moveTo>
                  <a:cubicBezTo>
                    <a:pt x="20572" y="7790"/>
                    <a:pt x="18689" y="11603"/>
                    <a:pt x="15860" y="14662"/>
                  </a:cubicBezTo>
                  <a:lnTo>
                    <a:pt x="0" y="0"/>
                  </a:lnTo>
                  <a:lnTo>
                    <a:pt x="21283" y="3685"/>
                  </a:lnTo>
                  <a:close/>
                </a:path>
              </a:pathLst>
            </a:custGeom>
            <a:noFill/>
            <a:ln w="28575" cap="flat" cmpd="sng">
              <a:solidFill>
                <a:srgbClr val="CC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11" name="Arc 9"/>
            <p:cNvSpPr/>
            <p:nvPr/>
          </p:nvSpPr>
          <p:spPr>
            <a:xfrm>
              <a:off x="2667" y="1771"/>
              <a:ext cx="1816" cy="1958"/>
            </a:xfrm>
            <a:custGeom>
              <a:avLst/>
              <a:gdLst/>
              <a:ahLst/>
              <a:cxnLst>
                <a:cxn ang="0">
                  <a:pos x="1816" y="1618"/>
                </a:cxn>
                <a:cxn ang="0">
                  <a:pos x="1444" y="1958"/>
                </a:cxn>
                <a:cxn ang="0">
                  <a:pos x="0" y="0"/>
                </a:cxn>
              </a:cxnLst>
              <a:pathLst>
                <a:path w="16131" h="17382" fill="none">
                  <a:moveTo>
                    <a:pt x="16131" y="14364"/>
                  </a:moveTo>
                  <a:cubicBezTo>
                    <a:pt x="15136" y="15482"/>
                    <a:pt x="14027" y="16493"/>
                    <a:pt x="12822" y="17381"/>
                  </a:cubicBezTo>
                </a:path>
                <a:path w="16131" h="17382" stroke="0">
                  <a:moveTo>
                    <a:pt x="16131" y="14364"/>
                  </a:moveTo>
                  <a:cubicBezTo>
                    <a:pt x="15136" y="15482"/>
                    <a:pt x="14027" y="16493"/>
                    <a:pt x="12822" y="17381"/>
                  </a:cubicBezTo>
                  <a:lnTo>
                    <a:pt x="0" y="0"/>
                  </a:lnTo>
                  <a:lnTo>
                    <a:pt x="16131" y="14364"/>
                  </a:lnTo>
                  <a:close/>
                </a:path>
              </a:pathLst>
            </a:custGeom>
            <a:noFill/>
            <a:ln w="12700" cap="flat" cmpd="sng">
              <a:solidFill>
                <a:srgbClr val="CC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12" name="Arc 10"/>
            <p:cNvSpPr/>
            <p:nvPr/>
          </p:nvSpPr>
          <p:spPr>
            <a:xfrm>
              <a:off x="2941" y="1893"/>
              <a:ext cx="1698" cy="1438"/>
            </a:xfrm>
            <a:custGeom>
              <a:avLst/>
              <a:gdLst/>
              <a:ahLst/>
              <a:cxnLst>
                <a:cxn ang="0">
                  <a:pos x="1698" y="872"/>
                </a:cxn>
                <a:cxn ang="0">
                  <a:pos x="1256" y="1438"/>
                </a:cxn>
                <a:cxn ang="0">
                  <a:pos x="0" y="0"/>
                </a:cxn>
              </a:cxnLst>
              <a:pathLst>
                <a:path w="19218" h="16268" fill="none">
                  <a:moveTo>
                    <a:pt x="19218" y="9860"/>
                  </a:moveTo>
                  <a:cubicBezTo>
                    <a:pt x="17969" y="12293"/>
                    <a:pt x="16269" y="14468"/>
                    <a:pt x="14209" y="16267"/>
                  </a:cubicBezTo>
                </a:path>
                <a:path w="19218" h="16268" stroke="0">
                  <a:moveTo>
                    <a:pt x="19218" y="9860"/>
                  </a:moveTo>
                  <a:cubicBezTo>
                    <a:pt x="17969" y="12293"/>
                    <a:pt x="16269" y="14468"/>
                    <a:pt x="14209" y="16267"/>
                  </a:cubicBezTo>
                  <a:lnTo>
                    <a:pt x="0" y="0"/>
                  </a:lnTo>
                  <a:lnTo>
                    <a:pt x="19218" y="9860"/>
                  </a:lnTo>
                  <a:close/>
                </a:path>
              </a:pathLst>
            </a:custGeom>
            <a:noFill/>
            <a:ln w="12700" cap="flat" cmpd="sng">
              <a:solidFill>
                <a:srgbClr val="5E89B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13" name="Arc 11"/>
            <p:cNvSpPr/>
            <p:nvPr/>
          </p:nvSpPr>
          <p:spPr>
            <a:xfrm>
              <a:off x="3154" y="1999"/>
              <a:ext cx="1453" cy="1015"/>
            </a:xfrm>
            <a:custGeom>
              <a:avLst/>
              <a:gdLst/>
              <a:ahLst/>
              <a:cxnLst>
                <a:cxn ang="0">
                  <a:pos x="1453" y="150"/>
                </a:cxn>
                <a:cxn ang="0">
                  <a:pos x="1051" y="1015"/>
                </a:cxn>
                <a:cxn ang="0">
                  <a:pos x="0" y="0"/>
                </a:cxn>
              </a:cxnLst>
              <a:pathLst>
                <a:path w="21487" h="14997" fill="none">
                  <a:moveTo>
                    <a:pt x="21486" y="2210"/>
                  </a:moveTo>
                  <a:cubicBezTo>
                    <a:pt x="20991" y="7017"/>
                    <a:pt x="18899" y="11519"/>
                    <a:pt x="15545" y="14997"/>
                  </a:cubicBezTo>
                </a:path>
                <a:path w="21487" h="14997" stroke="0">
                  <a:moveTo>
                    <a:pt x="21486" y="2210"/>
                  </a:moveTo>
                  <a:cubicBezTo>
                    <a:pt x="20991" y="7017"/>
                    <a:pt x="18899" y="11519"/>
                    <a:pt x="15545" y="14997"/>
                  </a:cubicBezTo>
                  <a:lnTo>
                    <a:pt x="0" y="0"/>
                  </a:lnTo>
                  <a:lnTo>
                    <a:pt x="21486" y="2210"/>
                  </a:lnTo>
                  <a:close/>
                </a:path>
              </a:pathLst>
            </a:custGeom>
            <a:noFill/>
            <a:ln w="12700" cap="flat" cmpd="sng">
              <a:solidFill>
                <a:srgbClr val="9A9C4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14" name="Arc 12"/>
            <p:cNvSpPr/>
            <p:nvPr/>
          </p:nvSpPr>
          <p:spPr>
            <a:xfrm>
              <a:off x="3701" y="2453"/>
              <a:ext cx="754" cy="1837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754" y="969"/>
                </a:cxn>
                <a:cxn ang="0">
                  <a:pos x="0" y="1837"/>
                </a:cxn>
              </a:cxnLst>
              <a:pathLst>
                <a:path w="19229" h="20823" fill="none">
                  <a:moveTo>
                    <a:pt x="5741" y="0"/>
                  </a:moveTo>
                  <a:cubicBezTo>
                    <a:pt x="11578" y="1609"/>
                    <a:pt x="16471" y="5594"/>
                    <a:pt x="19228" y="10984"/>
                  </a:cubicBezTo>
                </a:path>
                <a:path w="19229" h="20823" stroke="0">
                  <a:moveTo>
                    <a:pt x="5741" y="0"/>
                  </a:moveTo>
                  <a:cubicBezTo>
                    <a:pt x="11578" y="1609"/>
                    <a:pt x="16471" y="5594"/>
                    <a:pt x="19228" y="10984"/>
                  </a:cubicBezTo>
                  <a:lnTo>
                    <a:pt x="0" y="20823"/>
                  </a:lnTo>
                  <a:lnTo>
                    <a:pt x="5741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808080">
                  <a:alpha val="100000"/>
                </a:srgbClr>
              </a:solidFill>
              <a:prstDash val="dash"/>
              <a:round/>
              <a:headEnd type="none" w="med" len="med"/>
              <a:tailEnd type="none" w="lg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15" name="Arc 13"/>
            <p:cNvSpPr/>
            <p:nvPr/>
          </p:nvSpPr>
          <p:spPr>
            <a:xfrm>
              <a:off x="3863" y="2199"/>
              <a:ext cx="776" cy="1863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776" y="559"/>
                </a:cxn>
                <a:cxn ang="0">
                  <a:pos x="0" y="1863"/>
                </a:cxn>
              </a:cxnLst>
              <a:pathLst>
                <a:path w="15750" h="21121" fill="none">
                  <a:moveTo>
                    <a:pt x="4523" y="0"/>
                  </a:moveTo>
                  <a:cubicBezTo>
                    <a:pt x="8823" y="921"/>
                    <a:pt x="12740" y="3132"/>
                    <a:pt x="15749" y="6339"/>
                  </a:cubicBezTo>
                </a:path>
                <a:path w="15750" h="21121" stroke="0">
                  <a:moveTo>
                    <a:pt x="4523" y="0"/>
                  </a:moveTo>
                  <a:cubicBezTo>
                    <a:pt x="8823" y="921"/>
                    <a:pt x="12740" y="3132"/>
                    <a:pt x="15749" y="6339"/>
                  </a:cubicBezTo>
                  <a:lnTo>
                    <a:pt x="0" y="21121"/>
                  </a:lnTo>
                  <a:lnTo>
                    <a:pt x="452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808080">
                  <a:alpha val="10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16" name="Arc 14"/>
            <p:cNvSpPr/>
            <p:nvPr/>
          </p:nvSpPr>
          <p:spPr>
            <a:xfrm>
              <a:off x="3913" y="1903"/>
              <a:ext cx="698" cy="1883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698" y="261"/>
                </a:cxn>
                <a:cxn ang="0">
                  <a:pos x="0" y="1883"/>
                </a:cxn>
              </a:cxnLst>
              <a:pathLst>
                <a:path w="11337" h="21347" fill="none">
                  <a:moveTo>
                    <a:pt x="3296" y="0"/>
                  </a:moveTo>
                  <a:cubicBezTo>
                    <a:pt x="6147" y="440"/>
                    <a:pt x="8881" y="1447"/>
                    <a:pt x="11336" y="2961"/>
                  </a:cubicBezTo>
                </a:path>
                <a:path w="11337" h="21347" stroke="0">
                  <a:moveTo>
                    <a:pt x="3296" y="0"/>
                  </a:moveTo>
                  <a:cubicBezTo>
                    <a:pt x="6147" y="440"/>
                    <a:pt x="8881" y="1447"/>
                    <a:pt x="11336" y="2961"/>
                  </a:cubicBezTo>
                  <a:lnTo>
                    <a:pt x="0" y="21347"/>
                  </a:lnTo>
                  <a:lnTo>
                    <a:pt x="3296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808080">
                  <a:alpha val="100000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17" name="AutoShape 15"/>
            <p:cNvSpPr/>
            <p:nvPr/>
          </p:nvSpPr>
          <p:spPr>
            <a:xfrm>
              <a:off x="2750" y="2385"/>
              <a:ext cx="842" cy="44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8DACD0"/>
                </a:gs>
                <a:gs pos="100000">
                  <a:srgbClr val="DEE7F1"/>
                </a:gs>
              </a:gsLst>
              <a:lin ang="2700000" scaled="1"/>
              <a:tileRect/>
            </a:gradFill>
            <a:ln w="9525" cap="flat" cmpd="sng">
              <a:solidFill>
                <a:srgbClr val="4D4D4D"/>
              </a:solidFill>
              <a:prstDash val="solid"/>
              <a:headEnd type="none" w="med" len="med"/>
              <a:tailEnd type="none" w="med" len="med"/>
            </a:ln>
            <a:effectLst>
              <a:outerShdw dist="35921" dir="2699999" algn="ctr" rotWithShape="0">
                <a:srgbClr val="AFAFAF"/>
              </a:outerShdw>
            </a:effectLst>
          </p:spPr>
          <p:txBody>
            <a:bodyPr wrap="none" anchor="ctr">
              <a:spAutoFit/>
            </a:bodyPr>
            <a:p>
              <a:pPr lvl="0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Project Plan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  <a:p>
              <a:pPr lvl="0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Approved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25618" name="AutoShape 16"/>
            <p:cNvSpPr/>
            <p:nvPr/>
          </p:nvSpPr>
          <p:spPr>
            <a:xfrm rot="6623978">
              <a:off x="2282" y="1077"/>
              <a:ext cx="1863" cy="1820"/>
            </a:xfrm>
            <a:custGeom>
              <a:avLst/>
              <a:gdLst>
                <a:gd name="txL" fmla="*/ 2841 w 21600"/>
                <a:gd name="txT" fmla="*/ 0 h 21600"/>
                <a:gd name="txR" fmla="*/ 18759 w 21600"/>
                <a:gd name="txB" fmla="*/ 4071 h 21600"/>
              </a:gdLst>
              <a:ahLst/>
              <a:cxnLst>
                <a:cxn ang="0">
                  <a:pos x="931" y="0"/>
                </a:cxn>
                <a:cxn ang="0">
                  <a:pos x="407" y="201"/>
                </a:cxn>
                <a:cxn ang="0">
                  <a:pos x="931" y="71"/>
                </a:cxn>
                <a:cxn ang="0">
                  <a:pos x="1456" y="201"/>
                </a:cxn>
              </a:cxnLst>
              <a:rect l="txL" t="txT" r="txR" b="txB"/>
              <a:pathLst>
                <a:path w="21600" h="21600">
                  <a:moveTo>
                    <a:pt x="4972" y="2728"/>
                  </a:moveTo>
                  <a:cubicBezTo>
                    <a:pt x="6668" y="1503"/>
                    <a:pt x="8707" y="843"/>
                    <a:pt x="10800" y="844"/>
                  </a:cubicBezTo>
                  <a:cubicBezTo>
                    <a:pt x="12892" y="844"/>
                    <a:pt x="14931" y="1503"/>
                    <a:pt x="16627" y="2728"/>
                  </a:cubicBezTo>
                  <a:lnTo>
                    <a:pt x="17122" y="2043"/>
                  </a:lnTo>
                  <a:cubicBezTo>
                    <a:pt x="15281" y="715"/>
                    <a:pt x="13069" y="-1"/>
                    <a:pt x="10799" y="0"/>
                  </a:cubicBezTo>
                  <a:cubicBezTo>
                    <a:pt x="8530" y="0"/>
                    <a:pt x="6318" y="715"/>
                    <a:pt x="4477" y="2043"/>
                  </a:cubicBezTo>
                  <a:lnTo>
                    <a:pt x="4972" y="2728"/>
                  </a:lnTo>
                  <a:close/>
                </a:path>
              </a:pathLst>
            </a:custGeom>
            <a:solidFill>
              <a:srgbClr val="CC0000">
                <a:alpha val="100000"/>
              </a:srgbClr>
            </a:solidFill>
            <a:ln w="9525">
              <a:noFill/>
            </a:ln>
            <a:effectLst>
              <a:outerShdw dist="35921" dir="2699999" algn="ctr" rotWithShape="0">
                <a:schemeClr val="tx1">
                  <a:alpha val="50000"/>
                </a:schemeClr>
              </a:outerShdw>
            </a:effectLst>
          </p:spPr>
          <p:txBody>
            <a:bodyPr/>
            <a:p>
              <a:endParaRPr lang="zh-TW" altLang="en-US"/>
            </a:p>
          </p:txBody>
        </p:sp>
        <p:sp>
          <p:nvSpPr>
            <p:cNvPr id="25619" name="AutoShape 17"/>
            <p:cNvSpPr/>
            <p:nvPr/>
          </p:nvSpPr>
          <p:spPr>
            <a:xfrm>
              <a:off x="3489" y="2496"/>
              <a:ext cx="401" cy="399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25620" name="AutoShape 18"/>
            <p:cNvSpPr/>
            <p:nvPr/>
          </p:nvSpPr>
          <p:spPr>
            <a:xfrm>
              <a:off x="3800" y="1139"/>
              <a:ext cx="903" cy="44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8DACD0"/>
                </a:gs>
                <a:gs pos="100000">
                  <a:srgbClr val="DEE7F1"/>
                </a:gs>
              </a:gsLst>
              <a:lin ang="2700000" scaled="1"/>
              <a:tileRect/>
            </a:gradFill>
            <a:ln w="9525" cap="flat" cmpd="sng">
              <a:solidFill>
                <a:srgbClr val="4D4D4D"/>
              </a:solidFill>
              <a:prstDash val="solid"/>
              <a:headEnd type="none" w="med" len="med"/>
              <a:tailEnd type="none" w="med" len="med"/>
            </a:ln>
            <a:effectLst>
              <a:outerShdw dist="35921" dir="2699999" algn="ctr" rotWithShape="0">
                <a:srgbClr val="AFAFAF"/>
              </a:outerShdw>
            </a:effectLst>
          </p:spPr>
          <p:txBody>
            <a:bodyPr wrap="none" anchor="ctr">
              <a:spAutoFit/>
            </a:bodyPr>
            <a:p>
              <a:pPr lvl="0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Vision/Scope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  <a:p>
              <a:pPr lvl="0"/>
              <a:r>
                <a:rPr lang="en-US" altLang="zh-TW" dirty="0">
                  <a:latin typeface="Arial Narrow" panose="020B0606020202030204" pitchFamily="34" charset="0"/>
                  <a:ea typeface="新細明體" panose="02020500000000000000" charset="-120"/>
                </a:rPr>
                <a:t>Approved</a:t>
              </a:r>
              <a:endParaRPr lang="en-US" altLang="zh-TW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25621" name="AutoShape 19"/>
            <p:cNvSpPr/>
            <p:nvPr/>
          </p:nvSpPr>
          <p:spPr>
            <a:xfrm>
              <a:off x="3766" y="1496"/>
              <a:ext cx="401" cy="402"/>
            </a:xfrm>
            <a:prstGeom prst="diamond">
              <a:avLst/>
            </a:prstGeom>
            <a:gradFill rotWithShape="1">
              <a:gsLst>
                <a:gs pos="0">
                  <a:srgbClr val="F0F1FF"/>
                </a:gs>
                <a:gs pos="100000">
                  <a:srgbClr val="B3C8DF">
                    <a:alpha val="9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rgbClr val="5F5F5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25622" name="Text Box 20"/>
            <p:cNvSpPr txBox="1"/>
            <p:nvPr/>
          </p:nvSpPr>
          <p:spPr>
            <a:xfrm>
              <a:off x="3210" y="3628"/>
              <a:ext cx="91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lvl="0"/>
              <a:r>
                <a: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rPr>
                <a:t>Physical Design</a:t>
              </a:r>
              <a:endParaRPr lang="en-US" altLang="zh-TW" sz="16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25623" name="Text Box 21"/>
            <p:cNvSpPr txBox="1"/>
            <p:nvPr/>
          </p:nvSpPr>
          <p:spPr>
            <a:xfrm>
              <a:off x="3360" y="3244"/>
              <a:ext cx="860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lvl="0"/>
              <a:r>
                <a: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rPr>
                <a:t>Logical Design</a:t>
              </a:r>
              <a:endParaRPr lang="en-US" altLang="zh-TW" sz="16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25624" name="Text Box 22"/>
            <p:cNvSpPr txBox="1"/>
            <p:nvPr/>
          </p:nvSpPr>
          <p:spPr>
            <a:xfrm>
              <a:off x="2832" y="2928"/>
              <a:ext cx="900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lvl="0"/>
              <a:r>
                <a:rPr lang="en-US" altLang="zh-TW" sz="2200" dirty="0">
                  <a:latin typeface="Arial Narrow" panose="020B0606020202030204" pitchFamily="34" charset="0"/>
                  <a:ea typeface="新細明體" panose="02020500000000000000" charset="-120"/>
                </a:rPr>
                <a:t>Conceptual</a:t>
              </a:r>
              <a:endParaRPr lang="en-US" altLang="zh-TW" sz="22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25625" name="AutoShape 23"/>
            <p:cNvSpPr/>
            <p:nvPr/>
          </p:nvSpPr>
          <p:spPr>
            <a:xfrm>
              <a:off x="4560" y="2112"/>
              <a:ext cx="96" cy="96"/>
            </a:xfrm>
            <a:prstGeom prst="diamond">
              <a:avLst/>
            </a:prstGeom>
            <a:solidFill>
              <a:srgbClr val="9A9C40"/>
            </a:solidFill>
            <a:ln w="9525">
              <a:noFill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25626" name="AutoShape 24"/>
            <p:cNvSpPr/>
            <p:nvPr/>
          </p:nvSpPr>
          <p:spPr>
            <a:xfrm>
              <a:off x="4592" y="2720"/>
              <a:ext cx="96" cy="96"/>
            </a:xfrm>
            <a:prstGeom prst="diamond">
              <a:avLst/>
            </a:prstGeom>
            <a:solidFill>
              <a:srgbClr val="5E89BC"/>
            </a:solidFill>
            <a:ln w="9525">
              <a:noFill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25627" name="AutoShape 25"/>
            <p:cNvSpPr/>
            <p:nvPr/>
          </p:nvSpPr>
          <p:spPr>
            <a:xfrm>
              <a:off x="4396" y="3376"/>
              <a:ext cx="96" cy="96"/>
            </a:xfrm>
            <a:prstGeom prst="diamond">
              <a:avLst/>
            </a:prstGeom>
            <a:solidFill>
              <a:srgbClr val="CC0000"/>
            </a:solidFill>
            <a:ln w="9525">
              <a:noFill/>
            </a:ln>
          </p:spPr>
          <p:txBody>
            <a:bodyPr wrap="none" anchor="ctr"/>
            <a:p>
              <a:pPr lvl="0"/>
              <a:endParaRPr lang="zh-TW" altLang="en-US" dirty="0">
                <a:latin typeface="Arial Narrow" panose="020B0606020202030204" pitchFamily="34" charset="0"/>
                <a:ea typeface="Arial Narrow" panose="020B0606020202030204" pitchFamily="34" charset="0"/>
              </a:endParaRPr>
            </a:p>
          </p:txBody>
        </p:sp>
        <p:sp>
          <p:nvSpPr>
            <p:cNvPr id="25628" name="Text Box 26"/>
            <p:cNvSpPr txBox="1"/>
            <p:nvPr/>
          </p:nvSpPr>
          <p:spPr>
            <a:xfrm>
              <a:off x="4915" y="2064"/>
              <a:ext cx="488" cy="212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9525">
              <a:noFill/>
            </a:ln>
          </p:spPr>
          <p:txBody>
            <a:bodyPr wrap="none" lIns="45720" rIns="45720">
              <a:spAutoFit/>
            </a:bodyPr>
            <a:p>
              <a:pPr lvl="0"/>
              <a:r>
                <a:rPr lang="en-US" altLang="zh-TW" sz="1600" dirty="0">
                  <a:latin typeface="Arial Narrow" panose="020B0606020202030204" pitchFamily="34" charset="0"/>
                  <a:ea typeface="新細明體" panose="02020500000000000000" charset="-120"/>
                </a:rPr>
                <a:t>Baseline</a:t>
              </a:r>
              <a:endParaRPr lang="en-US" altLang="zh-TW" sz="1600" dirty="0">
                <a:latin typeface="Arial Narrow" panose="020B0606020202030204" pitchFamily="34" charset="0"/>
                <a:ea typeface="新細明體" panose="02020500000000000000" charset="-120"/>
              </a:endParaRPr>
            </a:p>
          </p:txBody>
        </p:sp>
        <p:sp>
          <p:nvSpPr>
            <p:cNvPr id="25629" name="Freeform 27"/>
            <p:cNvSpPr/>
            <p:nvPr/>
          </p:nvSpPr>
          <p:spPr>
            <a:xfrm>
              <a:off x="4662" y="2078"/>
              <a:ext cx="278" cy="144"/>
            </a:xfrm>
            <a:custGeom>
              <a:avLst/>
              <a:gdLst/>
              <a:ahLst/>
              <a:cxnLst>
                <a:cxn ang="0">
                  <a:pos x="137" y="42"/>
                </a:cxn>
                <a:cxn ang="0">
                  <a:pos x="139" y="21"/>
                </a:cxn>
                <a:cxn ang="0">
                  <a:pos x="141" y="0"/>
                </a:cxn>
                <a:cxn ang="0">
                  <a:pos x="70" y="37"/>
                </a:cxn>
                <a:cxn ang="0">
                  <a:pos x="22" y="64"/>
                </a:cxn>
                <a:cxn ang="0">
                  <a:pos x="0" y="75"/>
                </a:cxn>
                <a:cxn ang="0">
                  <a:pos x="7" y="79"/>
                </a:cxn>
                <a:cxn ang="0">
                  <a:pos x="23" y="86"/>
                </a:cxn>
                <a:cxn ang="0">
                  <a:pos x="71" y="109"/>
                </a:cxn>
                <a:cxn ang="0">
                  <a:pos x="142" y="144"/>
                </a:cxn>
                <a:cxn ang="0">
                  <a:pos x="136" y="104"/>
                </a:cxn>
                <a:cxn ang="0">
                  <a:pos x="278" y="71"/>
                </a:cxn>
                <a:cxn ang="0">
                  <a:pos x="137" y="42"/>
                </a:cxn>
              </a:cxnLst>
              <a:pathLst>
                <a:path w="278" h="104">
                  <a:moveTo>
                    <a:pt x="137" y="30"/>
                  </a:moveTo>
                  <a:lnTo>
                    <a:pt x="139" y="15"/>
                  </a:lnTo>
                  <a:lnTo>
                    <a:pt x="141" y="0"/>
                  </a:lnTo>
                  <a:lnTo>
                    <a:pt x="70" y="27"/>
                  </a:lnTo>
                  <a:lnTo>
                    <a:pt x="22" y="46"/>
                  </a:lnTo>
                  <a:lnTo>
                    <a:pt x="0" y="54"/>
                  </a:lnTo>
                  <a:lnTo>
                    <a:pt x="7" y="57"/>
                  </a:lnTo>
                  <a:lnTo>
                    <a:pt x="23" y="62"/>
                  </a:lnTo>
                  <a:lnTo>
                    <a:pt x="71" y="79"/>
                  </a:lnTo>
                  <a:lnTo>
                    <a:pt x="142" y="104"/>
                  </a:lnTo>
                  <a:lnTo>
                    <a:pt x="136" y="75"/>
                  </a:lnTo>
                  <a:lnTo>
                    <a:pt x="278" y="51"/>
                  </a:lnTo>
                  <a:lnTo>
                    <a:pt x="137" y="30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 w="9525">
              <a:noFill/>
            </a:ln>
          </p:spPr>
          <p:txBody>
            <a:bodyPr/>
            <a:p>
              <a:endParaRPr lang="zh-TW" altLang="en-US"/>
            </a:p>
          </p:txBody>
        </p:sp>
        <p:sp>
          <p:nvSpPr>
            <p:cNvPr id="25630" name="Line 28"/>
            <p:cNvSpPr/>
            <p:nvPr/>
          </p:nvSpPr>
          <p:spPr>
            <a:xfrm>
              <a:off x="4739" y="1585"/>
              <a:ext cx="185" cy="50"/>
            </a:xfrm>
            <a:prstGeom prst="line">
              <a:avLst/>
            </a:prstGeom>
            <a:ln w="28575" cap="flat" cmpd="sng">
              <a:solidFill>
                <a:srgbClr val="5E89B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5631" name="Line 29"/>
            <p:cNvSpPr/>
            <p:nvPr/>
          </p:nvSpPr>
          <p:spPr>
            <a:xfrm flipV="1">
              <a:off x="4170" y="1037"/>
              <a:ext cx="173" cy="10"/>
            </a:xfrm>
            <a:prstGeom prst="line">
              <a:avLst/>
            </a:prstGeom>
            <a:ln w="28575" cap="flat" cmpd="sng">
              <a:solidFill>
                <a:srgbClr val="9A9C40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 spd="slow">
    <p:wipe dir="d"/>
  </p:transition>
</p:sld>
</file>

<file path=ppt/tags/tag1.xml><?xml version="1.0" encoding="utf-8"?>
<p:tagLst xmlns:p="http://schemas.openxmlformats.org/presentationml/2006/main">
  <p:tag name="DVSHAPEID" val="zvrdC8eV6YWWfpMhsRT8jq"/>
</p:tagLst>
</file>

<file path=ppt/tags/tag2.xml><?xml version="1.0" encoding="utf-8"?>
<p:tagLst xmlns:p="http://schemas.openxmlformats.org/presentationml/2006/main">
  <p:tag name="DVSHAPEID" val="Q5rpkfSAY2XQl9CRvNvPMK"/>
</p:tagLst>
</file>

<file path=ppt/tags/tag3.xml><?xml version="1.0" encoding="utf-8"?>
<p:tagLst xmlns:p="http://schemas.openxmlformats.org/presentationml/2006/main">
  <p:tag name="DVSECTIONID" val="gLLkbNYfJYmMS8cGCr6Zqx"/>
</p:tagLst>
</file>

<file path=ppt/tags/tag4.xml><?xml version="1.0" encoding="utf-8"?>
<p:tagLst xmlns:p="http://schemas.openxmlformats.org/presentationml/2006/main">
  <p:tag name="DVSHAPEID" val="zvrdC8eV6YWWfpMhsRT8jq"/>
</p:tagLst>
</file>

<file path=ppt/tags/tag5.xml><?xml version="1.0" encoding="utf-8"?>
<p:tagLst xmlns:p="http://schemas.openxmlformats.org/presentationml/2006/main">
  <p:tag name="DVSECTIONID" val="gLLkbNYfJYmMS8cGCr6Zqx"/>
</p:tagLst>
</file>

<file path=ppt/tags/tag6.xml><?xml version="1.0" encoding="utf-8"?>
<p:tagLst xmlns:p="http://schemas.openxmlformats.org/presentationml/2006/main">
  <p:tag name="DVSHAPEID" val="zvrdC8eV6YWWfpMhsRT8jq"/>
</p:tagLst>
</file>

<file path=ppt/tags/tag7.xml><?xml version="1.0" encoding="utf-8"?>
<p:tagLst xmlns:p="http://schemas.openxmlformats.org/presentationml/2006/main">
  <p:tag name="DVSECTIONID" val="gLLkbNYfJYmMS8cGCr6Zqx"/>
</p:tagLst>
</file>

<file path=ppt/tags/tag8.xml><?xml version="1.0" encoding="utf-8"?>
<p:tagLst xmlns:p="http://schemas.openxmlformats.org/presentationml/2006/main">
  <p:tag name="DVSHAPEID" val="zvrdC8eV6YWWfpMhsRT8jq"/>
</p:tagLst>
</file>

<file path=ppt/tags/tag9.xml><?xml version="1.0" encoding="utf-8"?>
<p:tagLst xmlns:p="http://schemas.openxmlformats.org/presentationml/2006/main">
  <p:tag name="DVSECTIONID" val="gLLkbNYfJYmMS8cGCr6Zqx"/>
</p:tagLst>
</file>

<file path=ppt/theme/theme1.xml><?xml version="1.0" encoding="utf-8"?>
<a:theme xmlns:a="http://schemas.openxmlformats.org/drawingml/2006/main" name="訓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9152</Words>
  <Application>WPS Presentation</Application>
  <PresentationFormat>On-screen Show (4:3)</PresentationFormat>
  <Paragraphs>957</Paragraphs>
  <Slides>82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Arial</vt:lpstr>
      <vt:lpstr>新細明體</vt:lpstr>
      <vt:lpstr>Wingdings</vt:lpstr>
      <vt:lpstr>微軟正黑體</vt:lpstr>
      <vt:lpstr>Georgia</vt:lpstr>
      <vt:lpstr>Arial Narrow</vt:lpstr>
      <vt:lpstr>新細明體</vt:lpstr>
      <vt:lpstr>Times New Roman</vt:lpstr>
      <vt:lpstr>Microsoft YaHei</vt:lpstr>
      <vt:lpstr>SimSun</vt:lpstr>
      <vt:lpstr>Arial Unicode MS</vt:lpstr>
      <vt:lpstr>Calibri</vt:lpstr>
      <vt:lpstr>訓練</vt:lpstr>
      <vt:lpstr>MS_ClipArt_Gallery.5</vt:lpstr>
      <vt:lpstr>Paint.Picture</vt:lpstr>
      <vt:lpstr>系統分析與設計實務</vt:lpstr>
      <vt:lpstr>課程大綱（Day 1, 分析與系統規畫）</vt:lpstr>
      <vt:lpstr>課程大綱（Day 2, 系統實作控管）</vt:lpstr>
      <vt:lpstr>課程目標</vt:lpstr>
      <vt:lpstr>什麼是Process Models?</vt:lpstr>
      <vt:lpstr>漸進式/敏捷開發</vt:lpstr>
      <vt:lpstr>Design Thinking Process</vt:lpstr>
      <vt:lpstr>MSF Process Model的五個階段</vt:lpstr>
      <vt:lpstr>Planning 階段</vt:lpstr>
      <vt:lpstr>MSF前兩個階段及其 UML 圖形</vt:lpstr>
      <vt:lpstr>願景階段(Envisioning Phrase)</vt:lpstr>
      <vt:lpstr>如何組織專案成員</vt:lpstr>
      <vt:lpstr>問題描述與需求定義</vt:lpstr>
      <vt:lpstr>定義需求</vt:lpstr>
      <vt:lpstr>定義網站的願景與範圍(一)</vt:lpstr>
      <vt:lpstr>定義網站的願景與範圍(二)</vt:lpstr>
      <vt:lpstr>Conceptual Design （故事／情節）</vt:lpstr>
      <vt:lpstr>Conceptual Design （情節） 的三個進程</vt:lpstr>
      <vt:lpstr>資料蒐集</vt:lpstr>
      <vt:lpstr>資料蒐集方法</vt:lpstr>
      <vt:lpstr>未來使用情境</vt:lpstr>
      <vt:lpstr>事務導向的動線設計</vt:lpstr>
      <vt:lpstr>舉例來說</vt:lpstr>
      <vt:lpstr>動線設計– 實例（步驟一）</vt:lpstr>
      <vt:lpstr>動線設計 – 實例（步驟二）</vt:lpstr>
      <vt:lpstr>動線設計 – 實例（步驟三）</vt:lpstr>
      <vt:lpstr>設計網站的操作動線</vt:lpstr>
      <vt:lpstr>分類組織網站地圖（一）</vt:lpstr>
      <vt:lpstr>分類組織網站地圖（二）</vt:lpstr>
      <vt:lpstr>分類組織網站地圖（三）</vt:lpstr>
      <vt:lpstr>套用一致的版型</vt:lpstr>
      <vt:lpstr>www.diagrams.net 繪圖工具</vt:lpstr>
      <vt:lpstr>Lab: 使用者操作介面設計</vt:lpstr>
      <vt:lpstr>Lab: 使用者操作介面除錯練習</vt:lpstr>
      <vt:lpstr>Logical Design （模組／功能）</vt:lpstr>
      <vt:lpstr>如何定義類別（Class）</vt:lpstr>
      <vt:lpstr>轉換流程成資料結構</vt:lpstr>
      <vt:lpstr>找名詞 / 形容詞</vt:lpstr>
      <vt:lpstr>Entity 與 Attribute</vt:lpstr>
      <vt:lpstr>關聯關係 </vt:lpstr>
      <vt:lpstr>關聯關係的個體數量</vt:lpstr>
      <vt:lpstr>描繪 Entity-Relation</vt:lpstr>
      <vt:lpstr>關聯式資料庫結構檢查（一）</vt:lpstr>
      <vt:lpstr>關聯式資料庫結構檢查（二）</vt:lpstr>
      <vt:lpstr>Lab: 資料庫設計研討 (個案描述)</vt:lpstr>
      <vt:lpstr>Lab: 資料庫設計研討</vt:lpstr>
      <vt:lpstr>UML 圖例</vt:lpstr>
      <vt:lpstr>UML 圖例: Use Case</vt:lpstr>
      <vt:lpstr>UML 圖例: Active Diagram</vt:lpstr>
      <vt:lpstr>UML 圖例: State Diagram</vt:lpstr>
      <vt:lpstr>UML 圖例: Class Diagram</vt:lpstr>
      <vt:lpstr>UML 圖例: Sequence Diagram</vt:lpstr>
      <vt:lpstr>為何需要版本控制系統（一）</vt:lpstr>
      <vt:lpstr>為何需要版本控制系統（二）</vt:lpstr>
      <vt:lpstr>建立 Repository (數據庫)</vt:lpstr>
      <vt:lpstr>git add, git commit</vt:lpstr>
      <vt:lpstr>git branch</vt:lpstr>
      <vt:lpstr>commit 到 bbq 分支</vt:lpstr>
      <vt:lpstr>切換回 master 分支</vt:lpstr>
      <vt:lpstr>合併 bbq 分支到master 分支</vt:lpstr>
      <vt:lpstr>版本衝突</vt:lpstr>
      <vt:lpstr>上傳下載Repository (數據庫)</vt:lpstr>
      <vt:lpstr>Demo: 使用 Git 與 GitHut</vt:lpstr>
      <vt:lpstr>Git 狀況與討論</vt:lpstr>
      <vt:lpstr>Git 狀況與討論</vt:lpstr>
      <vt:lpstr>Git 狀況與討論</vt:lpstr>
      <vt:lpstr>Git 狀況與討論</vt:lpstr>
      <vt:lpstr>Git 狀況與討論</vt:lpstr>
      <vt:lpstr>風險管理流程</vt:lpstr>
      <vt:lpstr>如何面對風險</vt:lpstr>
      <vt:lpstr>測試計畫應該包含...</vt:lpstr>
      <vt:lpstr>關於數字…</vt:lpstr>
      <vt:lpstr>錯誤分類及除錯流程</vt:lpstr>
      <vt:lpstr>程式執行與除錯環境</vt:lpstr>
      <vt:lpstr>關於測試的一個小實驗</vt:lpstr>
      <vt:lpstr>錯誤的類型</vt:lpstr>
      <vt:lpstr>測試類型</vt:lpstr>
      <vt:lpstr>測試金字塔</vt:lpstr>
      <vt:lpstr>單元測試</vt:lpstr>
      <vt:lpstr>A/B 測試</vt:lpstr>
      <vt:lpstr>Demo: UI 自動化測試</vt:lpstr>
      <vt:lpstr>Demo: 以 Jest 進行單元測試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45</cp:revision>
  <dcterms:created xsi:type="dcterms:W3CDTF">2011-04-13T01:54:00Z</dcterms:created>
  <dcterms:modified xsi:type="dcterms:W3CDTF">2022-07-05T09:37:20Z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